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handoutMasterIdLst>
    <p:handoutMasterId r:id="rId45"/>
  </p:handoutMasterIdLst>
  <p:sldIdLst>
    <p:sldId id="256" r:id="rId2"/>
    <p:sldId id="258" r:id="rId3"/>
    <p:sldId id="259" r:id="rId4"/>
    <p:sldId id="261" r:id="rId5"/>
    <p:sldId id="260" r:id="rId6"/>
    <p:sldId id="308" r:id="rId7"/>
    <p:sldId id="262" r:id="rId8"/>
    <p:sldId id="295" r:id="rId9"/>
    <p:sldId id="263" r:id="rId10"/>
    <p:sldId id="307" r:id="rId11"/>
    <p:sldId id="264" r:id="rId12"/>
    <p:sldId id="265" r:id="rId13"/>
    <p:sldId id="266" r:id="rId14"/>
    <p:sldId id="267" r:id="rId15"/>
    <p:sldId id="269" r:id="rId16"/>
    <p:sldId id="270" r:id="rId17"/>
    <p:sldId id="271" r:id="rId18"/>
    <p:sldId id="272" r:id="rId19"/>
    <p:sldId id="275" r:id="rId20"/>
    <p:sldId id="276" r:id="rId21"/>
    <p:sldId id="273" r:id="rId22"/>
    <p:sldId id="304" r:id="rId23"/>
    <p:sldId id="277" r:id="rId24"/>
    <p:sldId id="297" r:id="rId25"/>
    <p:sldId id="301" r:id="rId26"/>
    <p:sldId id="296" r:id="rId27"/>
    <p:sldId id="279" r:id="rId28"/>
    <p:sldId id="281" r:id="rId29"/>
    <p:sldId id="306" r:id="rId30"/>
    <p:sldId id="282" r:id="rId31"/>
    <p:sldId id="283" r:id="rId32"/>
    <p:sldId id="299" r:id="rId33"/>
    <p:sldId id="284" r:id="rId34"/>
    <p:sldId id="285" r:id="rId35"/>
    <p:sldId id="292" r:id="rId36"/>
    <p:sldId id="302" r:id="rId37"/>
    <p:sldId id="293" r:id="rId38"/>
    <p:sldId id="303" r:id="rId39"/>
    <p:sldId id="287" r:id="rId40"/>
    <p:sldId id="288" r:id="rId41"/>
    <p:sldId id="289" r:id="rId42"/>
    <p:sldId id="300" r:id="rId43"/>
    <p:sldId id="290" r:id="rId4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FFFF66"/>
    <a:srgbClr val="9999FF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82" d="100"/>
          <a:sy n="82" d="100"/>
        </p:scale>
        <p:origin x="324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71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BEF5F66F-89C5-420F-A565-A760CD062A2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NL"/>
          </a:p>
        </p:txBody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783BB3FE-663F-479A-8045-8164B0982368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NL"/>
          </a:p>
        </p:txBody>
      </p:sp>
      <p:sp>
        <p:nvSpPr>
          <p:cNvPr id="62468" name="Rectangle 4">
            <a:extLst>
              <a:ext uri="{FF2B5EF4-FFF2-40B4-BE49-F238E27FC236}">
                <a16:creationId xmlns:a16="http://schemas.microsoft.com/office/drawing/2014/main" id="{D3A062C0-7887-4A02-81EF-6C183F083296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NL"/>
          </a:p>
        </p:txBody>
      </p:sp>
      <p:sp>
        <p:nvSpPr>
          <p:cNvPr id="62469" name="Rectangle 5">
            <a:extLst>
              <a:ext uri="{FF2B5EF4-FFF2-40B4-BE49-F238E27FC236}">
                <a16:creationId xmlns:a16="http://schemas.microsoft.com/office/drawing/2014/main" id="{41ECD2A2-3AFB-4E42-8E18-45CB4FC91B5B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D66F4BB-0086-41B6-B737-858A5FAF3903}" type="slidenum">
              <a:rPr lang="en-US" altLang="en-NL"/>
              <a:pPr/>
              <a:t>‹#›</a:t>
            </a:fld>
            <a:endParaRPr lang="en-US" altLang="en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2D4FF-92AD-4BA9-8045-7A990871D4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FB8D86-1EBB-42A1-9CA0-50AB673917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9E7CF4-2BB8-4037-8DF2-169CFC3B9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A9D4A-9838-4F4E-8449-006FFD7E1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D16937-A97D-4A58-933C-4D9E506E0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337EA9-10C7-424C-BCC6-BC886F086BEB}" type="slidenum">
              <a:rPr lang="en-US" altLang="en-NL"/>
              <a:pPr/>
              <a:t>‹#›</a:t>
            </a:fld>
            <a:endParaRPr lang="en-US" altLang="en-NL"/>
          </a:p>
        </p:txBody>
      </p:sp>
    </p:spTree>
    <p:extLst>
      <p:ext uri="{BB962C8B-B14F-4D97-AF65-F5344CB8AC3E}">
        <p14:creationId xmlns:p14="http://schemas.microsoft.com/office/powerpoint/2010/main" val="817597346"/>
      </p:ext>
    </p:extLst>
  </p:cSld>
  <p:clrMapOvr>
    <a:masterClrMapping/>
  </p:clrMapOvr>
  <p:transition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7A3E7-F6CB-4A99-8C0F-B6C6776D1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3396BC-7B91-46A4-B71D-BE07CDECEC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4A0AE2-B48F-49BB-9F5A-5CA4ED458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778454-5DCC-489C-ACA0-9CC6F801A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E9DF5F-EA93-4BA7-BBE9-DF1CFB2C7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B2B8C4-131B-48FE-8A5D-C5327B639CDF}" type="slidenum">
              <a:rPr lang="en-US" altLang="en-NL"/>
              <a:pPr/>
              <a:t>‹#›</a:t>
            </a:fld>
            <a:endParaRPr lang="en-US" altLang="en-NL"/>
          </a:p>
        </p:txBody>
      </p:sp>
    </p:spTree>
    <p:extLst>
      <p:ext uri="{BB962C8B-B14F-4D97-AF65-F5344CB8AC3E}">
        <p14:creationId xmlns:p14="http://schemas.microsoft.com/office/powerpoint/2010/main" val="647978433"/>
      </p:ext>
    </p:extLst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7AE0F-095B-4E6B-A5DB-B00A9DEE23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0313C7-5FA8-49A7-B8FF-9683402D83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92188A-0779-414D-8167-40011BDCD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1438D9-1F3F-40A6-A58A-2DCAC3DF2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79DE30-13A6-417F-88A1-EC790F22F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8FEB31-5167-406C-822D-4A2F3850DF77}" type="slidenum">
              <a:rPr lang="en-US" altLang="en-NL"/>
              <a:pPr/>
              <a:t>‹#›</a:t>
            </a:fld>
            <a:endParaRPr lang="en-US" altLang="en-NL"/>
          </a:p>
        </p:txBody>
      </p:sp>
    </p:spTree>
    <p:extLst>
      <p:ext uri="{BB962C8B-B14F-4D97-AF65-F5344CB8AC3E}">
        <p14:creationId xmlns:p14="http://schemas.microsoft.com/office/powerpoint/2010/main" val="454554651"/>
      </p:ext>
    </p:extLst>
  </p:cSld>
  <p:clrMapOvr>
    <a:masterClrMapping/>
  </p:clrMapOvr>
  <p:transition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60533-A115-46C4-944F-82FECC861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CADFA3-42DF-4B3C-8538-CD0295A49C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EB07DE-7179-48B3-B189-7C950AAFB5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379188-1DF3-4B53-88FA-68FE2A0D3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AC2D66-2A32-459C-BB1D-0045ECC90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414AAC-5FC3-4049-8499-8624AA0BB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7517A8-7321-4A97-8807-49F78486077A}" type="slidenum">
              <a:rPr lang="en-US" altLang="en-NL"/>
              <a:pPr/>
              <a:t>‹#›</a:t>
            </a:fld>
            <a:endParaRPr lang="en-US" altLang="en-NL"/>
          </a:p>
        </p:txBody>
      </p:sp>
    </p:spTree>
    <p:extLst>
      <p:ext uri="{BB962C8B-B14F-4D97-AF65-F5344CB8AC3E}">
        <p14:creationId xmlns:p14="http://schemas.microsoft.com/office/powerpoint/2010/main" val="3322193197"/>
      </p:ext>
    </p:extLst>
  </p:cSld>
  <p:clrMapOvr>
    <a:masterClrMapping/>
  </p:clrMapOvr>
  <p:transition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41427-25C9-4A2F-BE6D-2F7C3D2D3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0D059A-06EA-4CFA-9F67-E8F5C936B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C4E3A8-0A90-4415-B516-893D8876C9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95A0BCC-3A52-4D4D-B6DE-73F603DDD7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78DCF0-3F99-4253-A775-77081A0DC7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4553186-25F4-4EFA-992D-8711AD4B6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56C1C3C-B588-40FF-AC25-89C32337D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0841E4-59C1-4E60-97BD-A578F8403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EFB938-9CE3-4E8B-8B51-6D301AFFA4E7}" type="slidenum">
              <a:rPr lang="en-US" altLang="en-NL"/>
              <a:pPr/>
              <a:t>‹#›</a:t>
            </a:fld>
            <a:endParaRPr lang="en-US" altLang="en-NL"/>
          </a:p>
        </p:txBody>
      </p:sp>
    </p:spTree>
    <p:extLst>
      <p:ext uri="{BB962C8B-B14F-4D97-AF65-F5344CB8AC3E}">
        <p14:creationId xmlns:p14="http://schemas.microsoft.com/office/powerpoint/2010/main" val="310811676"/>
      </p:ext>
    </p:extLst>
  </p:cSld>
  <p:clrMapOvr>
    <a:masterClrMapping/>
  </p:clrMapOvr>
  <p:transition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C92BF-93DD-4AFE-8345-8236F88BF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662275-304A-4038-AACB-A3C4DCC09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DC92E1-DCDF-4871-AF2E-E8901BB4E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77CA75-7296-43D4-B542-10DDF2C10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7F0B7E-2E6B-40E0-A62B-AF27E2463852}" type="slidenum">
              <a:rPr lang="en-US" altLang="en-NL"/>
              <a:pPr/>
              <a:t>‹#›</a:t>
            </a:fld>
            <a:endParaRPr lang="en-US" altLang="en-NL"/>
          </a:p>
        </p:txBody>
      </p:sp>
    </p:spTree>
    <p:extLst>
      <p:ext uri="{BB962C8B-B14F-4D97-AF65-F5344CB8AC3E}">
        <p14:creationId xmlns:p14="http://schemas.microsoft.com/office/powerpoint/2010/main" val="3542028505"/>
      </p:ext>
    </p:extLst>
  </p:cSld>
  <p:clrMapOvr>
    <a:masterClrMapping/>
  </p:clrMapOvr>
  <p:transition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C4BCE4E-8396-4186-9BCA-567626EF7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7B7DD4-9DCA-4177-AF0D-0975186F8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7215BE-4E8B-4F7F-9759-9ED5498A1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0E99E1-4D20-4385-AE6C-119B728BB344}" type="slidenum">
              <a:rPr lang="en-US" altLang="en-NL"/>
              <a:pPr/>
              <a:t>‹#›</a:t>
            </a:fld>
            <a:endParaRPr lang="en-US" altLang="en-NL"/>
          </a:p>
        </p:txBody>
      </p:sp>
    </p:spTree>
    <p:extLst>
      <p:ext uri="{BB962C8B-B14F-4D97-AF65-F5344CB8AC3E}">
        <p14:creationId xmlns:p14="http://schemas.microsoft.com/office/powerpoint/2010/main" val="4158213107"/>
      </p:ext>
    </p:extLst>
  </p:cSld>
  <p:clrMapOvr>
    <a:masterClrMapping/>
  </p:clrMapOvr>
  <p:transition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592F9-7A2E-4C85-ABE6-0AE8EC9E6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A880EA-7B71-499D-BE78-8FBED73B6E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4CF376-CE0C-48B1-A12F-E242F5378F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8158A2-68A6-4BD7-B102-1D08989D6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8A1940-49A1-4755-8C41-680A817E6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953DF9-195A-4D25-B7D9-75069BC50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EB4FDC-4F36-4BDD-A4C2-A8632C6F79EB}" type="slidenum">
              <a:rPr lang="en-US" altLang="en-NL"/>
              <a:pPr/>
              <a:t>‹#›</a:t>
            </a:fld>
            <a:endParaRPr lang="en-US" altLang="en-NL"/>
          </a:p>
        </p:txBody>
      </p:sp>
    </p:spTree>
    <p:extLst>
      <p:ext uri="{BB962C8B-B14F-4D97-AF65-F5344CB8AC3E}">
        <p14:creationId xmlns:p14="http://schemas.microsoft.com/office/powerpoint/2010/main" val="2822322249"/>
      </p:ext>
    </p:extLst>
  </p:cSld>
  <p:clrMapOvr>
    <a:masterClrMapping/>
  </p:clrMapOvr>
  <p:transition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F8F3B-C46E-4DB5-9EE0-C0D001AAB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924ECE-D50B-4546-98FB-91B7C36579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6D4FF5-2B84-4195-BBAD-65470BC064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FD1E36-A8CA-4CD4-BD0D-AC41C0754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FED95C-BE5C-4392-BFB2-5F1A623AC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44561A-18F0-4E54-B49E-A737C0783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47936B-ABE8-4DB5-B1DA-815497B8A08F}" type="slidenum">
              <a:rPr lang="en-US" altLang="en-NL"/>
              <a:pPr/>
              <a:t>‹#›</a:t>
            </a:fld>
            <a:endParaRPr lang="en-US" altLang="en-NL"/>
          </a:p>
        </p:txBody>
      </p:sp>
    </p:spTree>
    <p:extLst>
      <p:ext uri="{BB962C8B-B14F-4D97-AF65-F5344CB8AC3E}">
        <p14:creationId xmlns:p14="http://schemas.microsoft.com/office/powerpoint/2010/main" val="2912907730"/>
      </p:ext>
    </p:extLst>
  </p:cSld>
  <p:clrMapOvr>
    <a:masterClrMapping/>
  </p:clrMapOvr>
  <p:transition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4A04F-975C-4ADF-80CE-D76322D03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DB8642-9187-498E-A30F-A5808A6B3E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870BA0-BB1D-4D18-B1D8-3A50BBC2F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403A2C-B5DD-444D-AE82-7ADD53F97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684199-0369-4036-B99E-B8A872018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BC0423-F9C7-4D83-A3C8-C5DC2D85FE3E}" type="slidenum">
              <a:rPr lang="en-US" altLang="en-NL"/>
              <a:pPr/>
              <a:t>‹#›</a:t>
            </a:fld>
            <a:endParaRPr lang="en-US" altLang="en-NL"/>
          </a:p>
        </p:txBody>
      </p:sp>
    </p:spTree>
    <p:extLst>
      <p:ext uri="{BB962C8B-B14F-4D97-AF65-F5344CB8AC3E}">
        <p14:creationId xmlns:p14="http://schemas.microsoft.com/office/powerpoint/2010/main" val="789524855"/>
      </p:ext>
    </p:extLst>
  </p:cSld>
  <p:clrMapOvr>
    <a:masterClrMapping/>
  </p:clrMapOvr>
  <p:transition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515A969-1AE1-4690-89DE-CA32C2DECD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020A21-750C-4042-912E-FB0EE7CF4F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C2997F-8CF7-42BB-B15C-E31578879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0864DA-7BFD-4165-B5F3-F07775C71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3F1E71-E4C6-47C2-9BF9-0244ADDD6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9786C3-C870-4178-A806-D83518DF1CB2}" type="slidenum">
              <a:rPr lang="en-US" altLang="en-NL"/>
              <a:pPr/>
              <a:t>‹#›</a:t>
            </a:fld>
            <a:endParaRPr lang="en-US" altLang="en-NL"/>
          </a:p>
        </p:txBody>
      </p:sp>
    </p:spTree>
    <p:extLst>
      <p:ext uri="{BB962C8B-B14F-4D97-AF65-F5344CB8AC3E}">
        <p14:creationId xmlns:p14="http://schemas.microsoft.com/office/powerpoint/2010/main" val="3569038473"/>
      </p:ext>
    </p:extLst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300EFCAF-73C2-4D3A-975B-9B7BB55C26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NL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4D327F75-ADF1-4251-9B5A-4D5DDF74BC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NL"/>
              <a:t>Click to edit Master text styles</a:t>
            </a:r>
          </a:p>
          <a:p>
            <a:pPr lvl="1"/>
            <a:r>
              <a:rPr lang="en-US" altLang="en-NL"/>
              <a:t>Second level</a:t>
            </a:r>
          </a:p>
          <a:p>
            <a:pPr lvl="2"/>
            <a:r>
              <a:rPr lang="en-US" altLang="en-NL"/>
              <a:t>Third level</a:t>
            </a:r>
          </a:p>
          <a:p>
            <a:pPr lvl="3"/>
            <a:r>
              <a:rPr lang="en-US" altLang="en-NL"/>
              <a:t>Fourth level</a:t>
            </a:r>
          </a:p>
          <a:p>
            <a:pPr lvl="4"/>
            <a:r>
              <a:rPr lang="en-US" altLang="en-NL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89FBC34-028B-47C4-916A-6BFFCAF3EC5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NL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925ACCFA-086C-4FD2-882F-3EE12E228DA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NL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4D17A0A9-BD89-46E3-A0D0-AAFB78D990B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E945FE5-3C54-4F07-B771-8CFA9AA2271B}" type="slidenum">
              <a:rPr lang="en-US" altLang="en-NL"/>
              <a:pPr/>
              <a:t>‹#›</a:t>
            </a:fld>
            <a:endParaRPr lang="en-US" altLang="en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zoom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4B47ED12-2023-45A0-A08D-13B9E4A658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1219200"/>
            <a:ext cx="7772400" cy="5334000"/>
          </a:xfrm>
        </p:spPr>
        <p:txBody>
          <a:bodyPr/>
          <a:lstStyle/>
          <a:p>
            <a:r>
              <a:rPr lang="en-US" altLang="en-NL" sz="3600" b="1" i="1">
                <a:latin typeface="Coronet" pitchFamily="66" charset="0"/>
              </a:rPr>
              <a:t>The eponymous wines of Champagne carry a celebration in the mere mention of their name. For Champagne is the wine of joy par excellence. The wine that makes all people beautiful, a wine that epitomises the whole art of living.Furthermore there is no name that is more shamefully plagiarised around the world</a:t>
            </a:r>
            <a:br>
              <a:rPr lang="en-US" altLang="en-NL" sz="3600" b="1" i="1">
                <a:latin typeface="Coronet" pitchFamily="66" charset="0"/>
              </a:rPr>
            </a:br>
            <a:endParaRPr lang="en-US" altLang="en-NL"/>
          </a:p>
        </p:txBody>
      </p:sp>
    </p:spTree>
  </p:cSld>
  <p:clrMapOvr>
    <a:masterClrMapping/>
  </p:clrMapOvr>
  <p:transition>
    <p:zo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CF2DFC59-0C2C-4B1E-8C7E-4393AF3E9A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04800"/>
            <a:ext cx="7772400" cy="914400"/>
          </a:xfrm>
          <a:solidFill>
            <a:srgbClr val="FFFF66"/>
          </a:solidFill>
        </p:spPr>
        <p:txBody>
          <a:bodyPr/>
          <a:lstStyle/>
          <a:p>
            <a:br>
              <a:rPr lang="en-US" altLang="en-NL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en-US" altLang="en-NL">
                <a:effectLst>
                  <a:outerShdw blurRad="38100" dist="38100" dir="2700000" algn="tl">
                    <a:srgbClr val="FFFFFF"/>
                  </a:outerShdw>
                </a:effectLst>
              </a:rPr>
              <a:t>HISTORY OF CHAMPAGNE</a:t>
            </a:r>
            <a:br>
              <a:rPr lang="en-US" altLang="en-NL"/>
            </a:br>
            <a:endParaRPr lang="en-US" altLang="en-NL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603C3932-2FD9-4F7C-962D-830834D9FC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8153400" cy="41148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Blip>
                <a:blip r:embed="rId2"/>
              </a:buBlip>
            </a:pPr>
            <a:r>
              <a:rPr lang="en-US" altLang="en-NL" sz="3000"/>
              <a:t>Situated at the “ Crossroads of Europe”</a:t>
            </a:r>
          </a:p>
          <a:p>
            <a:pPr>
              <a:lnSpc>
                <a:spcPct val="90000"/>
              </a:lnSpc>
              <a:buFontTx/>
              <a:buBlip>
                <a:blip r:embed="rId2"/>
              </a:buBlip>
            </a:pPr>
            <a:endParaRPr lang="en-US" altLang="en-NL" sz="3000"/>
          </a:p>
          <a:p>
            <a:pPr>
              <a:lnSpc>
                <a:spcPct val="90000"/>
              </a:lnSpc>
              <a:buFontTx/>
              <a:buBlip>
                <a:blip r:embed="rId2"/>
              </a:buBlip>
            </a:pPr>
            <a:r>
              <a:rPr lang="en-US" altLang="en-NL" sz="3000"/>
              <a:t>Roman colonisation and the introduction of the vine</a:t>
            </a:r>
          </a:p>
          <a:p>
            <a:pPr>
              <a:lnSpc>
                <a:spcPct val="90000"/>
              </a:lnSpc>
              <a:buFontTx/>
              <a:buBlip>
                <a:blip r:embed="rId2"/>
              </a:buBlip>
            </a:pPr>
            <a:endParaRPr lang="en-US" altLang="en-NL" sz="3000"/>
          </a:p>
          <a:p>
            <a:pPr>
              <a:lnSpc>
                <a:spcPct val="90000"/>
              </a:lnSpc>
              <a:buFontTx/>
              <a:buBlip>
                <a:blip r:embed="rId2"/>
              </a:buBlip>
            </a:pPr>
            <a:r>
              <a:rPr lang="en-US" altLang="en-NL" sz="3000"/>
              <a:t> Germanic invasions &amp; its survival</a:t>
            </a:r>
          </a:p>
          <a:p>
            <a:pPr>
              <a:lnSpc>
                <a:spcPct val="90000"/>
              </a:lnSpc>
              <a:buFontTx/>
              <a:buBlip>
                <a:blip r:embed="rId2"/>
              </a:buBlip>
            </a:pPr>
            <a:endParaRPr lang="en-US" altLang="en-NL" sz="3000"/>
          </a:p>
          <a:p>
            <a:pPr>
              <a:lnSpc>
                <a:spcPct val="90000"/>
              </a:lnSpc>
              <a:buFontTx/>
              <a:buBlip>
                <a:blip r:embed="rId2"/>
              </a:buBlip>
            </a:pPr>
            <a:r>
              <a:rPr lang="en-US" altLang="en-NL" sz="3000"/>
              <a:t> The growth of the monasteries &amp; the  importance of wine in Christianity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>
            <a:extLst>
              <a:ext uri="{FF2B5EF4-FFF2-40B4-BE49-F238E27FC236}">
                <a16:creationId xmlns:a16="http://schemas.microsoft.com/office/drawing/2014/main" id="{BADD1CD2-46FA-446B-9DCB-CF42257669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>
              <a:lnSpc>
                <a:spcPct val="90000"/>
              </a:lnSpc>
              <a:buFontTx/>
              <a:buBlip>
                <a:blip r:embed="rId2"/>
              </a:buBlip>
            </a:pPr>
            <a:r>
              <a:rPr lang="en-US" altLang="en-NL" sz="3000"/>
              <a:t>The Abbey of Hautvilliers  &amp; Dom Perignon(1670-1715).The “ Father of Champagne” accredited with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n-NL" sz="3000"/>
          </a:p>
          <a:p>
            <a:pPr lvl="1">
              <a:lnSpc>
                <a:spcPct val="90000"/>
              </a:lnSpc>
              <a:buFontTx/>
              <a:buBlip>
                <a:blip r:embed="rId2"/>
              </a:buBlip>
            </a:pPr>
            <a:r>
              <a:rPr lang="en-US" altLang="en-NL" sz="3000"/>
              <a:t>Blending different “cuvees”</a:t>
            </a:r>
          </a:p>
          <a:p>
            <a:pPr lvl="1">
              <a:lnSpc>
                <a:spcPct val="90000"/>
              </a:lnSpc>
              <a:buFontTx/>
              <a:buNone/>
            </a:pPr>
            <a:endParaRPr lang="en-US" altLang="en-NL" sz="3000"/>
          </a:p>
          <a:p>
            <a:pPr lvl="1">
              <a:lnSpc>
                <a:spcPct val="90000"/>
              </a:lnSpc>
              <a:buFontTx/>
              <a:buBlip>
                <a:blip r:embed="rId2"/>
              </a:buBlip>
            </a:pPr>
            <a:r>
              <a:rPr lang="en-US" altLang="en-NL" sz="3000"/>
              <a:t>introducing corks that could withstand the pressure</a:t>
            </a:r>
            <a:r>
              <a:rPr lang="en-US" altLang="en-NL"/>
              <a:t> </a:t>
            </a:r>
          </a:p>
          <a:p>
            <a:pPr lvl="1">
              <a:lnSpc>
                <a:spcPct val="90000"/>
              </a:lnSpc>
            </a:pPr>
            <a:endParaRPr lang="en-US" altLang="en-NL"/>
          </a:p>
          <a:p>
            <a:pPr lvl="1">
              <a:lnSpc>
                <a:spcPct val="90000"/>
              </a:lnSpc>
            </a:pPr>
            <a:endParaRPr lang="en-US" altLang="en-NL"/>
          </a:p>
        </p:txBody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8A1F94EE-0B61-4BCA-A07D-C8999CFBA3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04800"/>
            <a:ext cx="7772400" cy="914400"/>
          </a:xfrm>
          <a:solidFill>
            <a:srgbClr val="FFFF66"/>
          </a:solidFill>
          <a:ln/>
        </p:spPr>
        <p:txBody>
          <a:bodyPr/>
          <a:lstStyle/>
          <a:p>
            <a:br>
              <a:rPr lang="en-US" altLang="en-NL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en-US" altLang="en-NL">
                <a:effectLst>
                  <a:outerShdw blurRad="38100" dist="38100" dir="2700000" algn="tl">
                    <a:srgbClr val="FFFFFF"/>
                  </a:outerShdw>
                </a:effectLst>
              </a:rPr>
              <a:t>HISTORY OF CHAMPAGNE</a:t>
            </a:r>
            <a:br>
              <a:rPr lang="en-US" altLang="en-NL"/>
            </a:br>
            <a:endParaRPr lang="en-US" altLang="en-NL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FA17CC17-4DD6-47B4-BE43-19C6EBADBD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600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zo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>
            <a:extLst>
              <a:ext uri="{FF2B5EF4-FFF2-40B4-BE49-F238E27FC236}">
                <a16:creationId xmlns:a16="http://schemas.microsoft.com/office/drawing/2014/main" id="{9917B955-FAD6-4EF6-BD82-A5D24F4A37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572000"/>
          </a:xfrm>
        </p:spPr>
        <p:txBody>
          <a:bodyPr/>
          <a:lstStyle/>
          <a:p>
            <a:pPr>
              <a:buFontTx/>
              <a:buBlip>
                <a:blip r:embed="rId2"/>
              </a:buBlip>
            </a:pPr>
            <a:r>
              <a:rPr lang="en-US" altLang="en-NL" sz="3400"/>
              <a:t>Situated in North, Central France</a:t>
            </a:r>
          </a:p>
          <a:p>
            <a:pPr lvl="1">
              <a:buFontTx/>
              <a:buBlip>
                <a:blip r:embed="rId2"/>
              </a:buBlip>
            </a:pPr>
            <a:endParaRPr lang="en-US" altLang="en-NL" sz="3400"/>
          </a:p>
          <a:p>
            <a:pPr lvl="1">
              <a:buFontTx/>
              <a:buBlip>
                <a:blip r:embed="rId2"/>
              </a:buBlip>
            </a:pPr>
            <a:r>
              <a:rPr lang="en-US" altLang="en-NL"/>
              <a:t> 90 Km North-East of Paris &amp; 300 Km from the coast</a:t>
            </a:r>
          </a:p>
          <a:p>
            <a:pPr lvl="1">
              <a:buFontTx/>
              <a:buBlip>
                <a:blip r:embed="rId2"/>
              </a:buBlip>
            </a:pPr>
            <a:endParaRPr lang="en-US" altLang="en-NL"/>
          </a:p>
          <a:p>
            <a:pPr lvl="1">
              <a:buFontTx/>
              <a:buBlip>
                <a:blip r:embed="rId2"/>
              </a:buBlip>
            </a:pPr>
            <a:r>
              <a:rPr lang="en-US" altLang="en-NL"/>
              <a:t> Extends 180 Km from North to South &amp; 120 Km from East to West</a:t>
            </a:r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EE52DC9B-C601-42E6-92FD-299E825985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610600" cy="914400"/>
          </a:xfrm>
          <a:solidFill>
            <a:srgbClr val="FFFF66"/>
          </a:solidFill>
          <a:ln/>
        </p:spPr>
        <p:txBody>
          <a:bodyPr/>
          <a:lstStyle/>
          <a:p>
            <a:br>
              <a:rPr lang="en-US" altLang="en-NL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en-US" altLang="en-NL">
                <a:effectLst>
                  <a:outerShdw blurRad="38100" dist="38100" dir="2700000" algn="tl">
                    <a:srgbClr val="FFFFFF"/>
                  </a:outerShdw>
                </a:effectLst>
              </a:rPr>
              <a:t>GEOGRAPHY OF CHAMPAGNE</a:t>
            </a:r>
            <a:br>
              <a:rPr lang="en-US" altLang="en-NL"/>
            </a:br>
            <a:endParaRPr lang="en-US" altLang="en-NL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1026">
            <a:extLst>
              <a:ext uri="{FF2B5EF4-FFF2-40B4-BE49-F238E27FC236}">
                <a16:creationId xmlns:a16="http://schemas.microsoft.com/office/drawing/2014/main" id="{2F3CA202-21C2-483B-A057-E1F9B39EDC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5720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Blip>
                <a:blip r:embed="rId2"/>
              </a:buBlip>
            </a:pPr>
            <a:r>
              <a:rPr lang="en-US" altLang="en-NL" sz="3400"/>
              <a:t> Part of the northern-most wine growing   belt of France</a:t>
            </a:r>
          </a:p>
          <a:p>
            <a:pPr lvl="1">
              <a:lnSpc>
                <a:spcPct val="90000"/>
              </a:lnSpc>
              <a:buFontTx/>
              <a:buNone/>
            </a:pPr>
            <a:endParaRPr lang="en-US" altLang="en-NL"/>
          </a:p>
          <a:p>
            <a:pPr lvl="1">
              <a:lnSpc>
                <a:spcPct val="90000"/>
              </a:lnSpc>
            </a:pPr>
            <a:r>
              <a:rPr lang="en-US" altLang="en-NL"/>
              <a:t> very cold winters,summers are long &amp; warm</a:t>
            </a:r>
          </a:p>
          <a:p>
            <a:pPr lvl="1">
              <a:lnSpc>
                <a:spcPct val="90000"/>
              </a:lnSpc>
            </a:pPr>
            <a:endParaRPr lang="en-US" altLang="en-NL"/>
          </a:p>
          <a:p>
            <a:pPr lvl="1">
              <a:lnSpc>
                <a:spcPct val="90000"/>
              </a:lnSpc>
            </a:pPr>
            <a:r>
              <a:rPr lang="en-US" altLang="en-NL"/>
              <a:t> Frost in Spring</a:t>
            </a:r>
          </a:p>
          <a:p>
            <a:pPr lvl="1">
              <a:lnSpc>
                <a:spcPct val="90000"/>
              </a:lnSpc>
            </a:pPr>
            <a:endParaRPr lang="en-US" altLang="en-NL"/>
          </a:p>
          <a:p>
            <a:pPr lvl="1">
              <a:lnSpc>
                <a:spcPct val="90000"/>
              </a:lnSpc>
            </a:pPr>
            <a:r>
              <a:rPr lang="en-US" altLang="en-NL"/>
              <a:t> Topography of low hills, forests to the east   	help moderate the extremes of temperature</a:t>
            </a:r>
          </a:p>
        </p:txBody>
      </p:sp>
      <p:sp>
        <p:nvSpPr>
          <p:cNvPr id="60419" name="Rectangle 1027">
            <a:extLst>
              <a:ext uri="{FF2B5EF4-FFF2-40B4-BE49-F238E27FC236}">
                <a16:creationId xmlns:a16="http://schemas.microsoft.com/office/drawing/2014/main" id="{ED9971EB-3C5A-4864-A00A-0A4644F439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610600" cy="914400"/>
          </a:xfrm>
          <a:solidFill>
            <a:srgbClr val="FFFF66"/>
          </a:solidFill>
          <a:ln/>
        </p:spPr>
        <p:txBody>
          <a:bodyPr/>
          <a:lstStyle/>
          <a:p>
            <a:br>
              <a:rPr lang="en-US" altLang="en-NL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en-US" altLang="en-NL">
                <a:effectLst>
                  <a:outerShdw blurRad="38100" dist="38100" dir="2700000" algn="tl">
                    <a:srgbClr val="FFFFFF"/>
                  </a:outerShdw>
                </a:effectLst>
              </a:rPr>
              <a:t>GEOGRAPHY OF CHAMPAGNE</a:t>
            </a:r>
            <a:br>
              <a:rPr lang="en-US" altLang="en-NL"/>
            </a:br>
            <a:endParaRPr lang="en-US" altLang="en-NL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8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>
            <a:extLst>
              <a:ext uri="{FF2B5EF4-FFF2-40B4-BE49-F238E27FC236}">
                <a16:creationId xmlns:a16="http://schemas.microsoft.com/office/drawing/2014/main" id="{CA1AD61C-21B9-4360-ABF6-418C41D9B5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en-NL" sz="2800" b="1"/>
              <a:t>The Soil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NL" sz="2400"/>
              <a:t> </a:t>
            </a:r>
          </a:p>
          <a:p>
            <a:pPr lvl="1">
              <a:lnSpc>
                <a:spcPct val="90000"/>
              </a:lnSpc>
            </a:pPr>
            <a:r>
              <a:rPr lang="en-US" altLang="en-NL" sz="3000"/>
              <a:t>Chalky soils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NL" sz="3000"/>
              <a:t> </a:t>
            </a:r>
          </a:p>
          <a:p>
            <a:pPr lvl="1">
              <a:lnSpc>
                <a:spcPct val="90000"/>
              </a:lnSpc>
            </a:pPr>
            <a:r>
              <a:rPr lang="en-US" altLang="en-NL" sz="3000"/>
              <a:t> lends to the acidity in the wines</a:t>
            </a:r>
          </a:p>
          <a:p>
            <a:pPr lvl="1">
              <a:lnSpc>
                <a:spcPct val="90000"/>
              </a:lnSpc>
            </a:pPr>
            <a:endParaRPr lang="en-US" altLang="en-NL" sz="3000"/>
          </a:p>
          <a:p>
            <a:pPr lvl="1">
              <a:lnSpc>
                <a:spcPct val="90000"/>
              </a:lnSpc>
            </a:pPr>
            <a:r>
              <a:rPr lang="en-US" altLang="en-NL" sz="3000"/>
              <a:t> the amount of chalk effects the quality of the crop &amp; is considered in the grading process of the Vineyard</a:t>
            </a:r>
          </a:p>
        </p:txBody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6F60CFB4-6B1D-4C10-A3FC-95DDC2DE22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610600" cy="914400"/>
          </a:xfrm>
          <a:solidFill>
            <a:srgbClr val="FFFF66"/>
          </a:solidFill>
          <a:ln/>
        </p:spPr>
        <p:txBody>
          <a:bodyPr/>
          <a:lstStyle/>
          <a:p>
            <a:br>
              <a:rPr lang="en-US" altLang="en-NL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en-US" altLang="en-NL">
                <a:effectLst>
                  <a:outerShdw blurRad="38100" dist="38100" dir="2700000" algn="tl">
                    <a:srgbClr val="FFFFFF"/>
                  </a:outerShdw>
                </a:effectLst>
              </a:rPr>
              <a:t>GEOGRAPHY OF CHAMPAGNE</a:t>
            </a:r>
            <a:br>
              <a:rPr lang="en-US" altLang="en-NL"/>
            </a:br>
            <a:endParaRPr lang="en-US" altLang="en-NL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1026">
            <a:extLst>
              <a:ext uri="{FF2B5EF4-FFF2-40B4-BE49-F238E27FC236}">
                <a16:creationId xmlns:a16="http://schemas.microsoft.com/office/drawing/2014/main" id="{E3A8CE43-5375-4FC8-9D19-D25EBEBBBF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00200"/>
            <a:ext cx="7543800" cy="495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011" name="Rectangle 1027">
            <a:extLst>
              <a:ext uri="{FF2B5EF4-FFF2-40B4-BE49-F238E27FC236}">
                <a16:creationId xmlns:a16="http://schemas.microsoft.com/office/drawing/2014/main" id="{09492291-733D-4D31-A1B8-37DEDC1173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304800"/>
            <a:ext cx="8610600" cy="914400"/>
          </a:xfrm>
          <a:prstGeom prst="rect">
            <a:avLst/>
          </a:prstGeom>
          <a:solidFill>
            <a:srgbClr val="FFFF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br>
              <a:rPr lang="en-US" altLang="en-NL"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en-US" altLang="en-NL"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SOIL IN CHAMPAGNE</a:t>
            </a:r>
            <a:br>
              <a:rPr lang="en-US" altLang="en-NL" sz="4400">
                <a:solidFill>
                  <a:schemeClr val="tx2"/>
                </a:solidFill>
              </a:rPr>
            </a:br>
            <a:endParaRPr lang="en-US" altLang="en-NL" sz="440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zo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>
            <a:extLst>
              <a:ext uri="{FF2B5EF4-FFF2-40B4-BE49-F238E27FC236}">
                <a16:creationId xmlns:a16="http://schemas.microsoft.com/office/drawing/2014/main" id="{A229640C-2781-42AA-BB32-1D8BC29923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5720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en-NL" sz="2800" b="1"/>
              <a:t>The 4 major districts are</a:t>
            </a:r>
          </a:p>
          <a:p>
            <a:pPr lvl="1">
              <a:lnSpc>
                <a:spcPct val="90000"/>
              </a:lnSpc>
            </a:pPr>
            <a:endParaRPr lang="en-US" altLang="en-NL" b="1" i="1"/>
          </a:p>
          <a:p>
            <a:pPr lvl="1">
              <a:lnSpc>
                <a:spcPct val="90000"/>
              </a:lnSpc>
              <a:buFontTx/>
              <a:buBlip>
                <a:blip r:embed="rId2"/>
              </a:buBlip>
            </a:pPr>
            <a:r>
              <a:rPr lang="en-US" altLang="en-NL" sz="3000" i="1"/>
              <a:t>Montagne de Reims</a:t>
            </a:r>
          </a:p>
          <a:p>
            <a:pPr lvl="1">
              <a:lnSpc>
                <a:spcPct val="90000"/>
              </a:lnSpc>
              <a:buFontTx/>
              <a:buBlip>
                <a:blip r:embed="rId2"/>
              </a:buBlip>
            </a:pPr>
            <a:endParaRPr lang="en-US" altLang="en-NL" sz="3000" i="1"/>
          </a:p>
          <a:p>
            <a:pPr lvl="1">
              <a:lnSpc>
                <a:spcPct val="90000"/>
              </a:lnSpc>
              <a:buFontTx/>
              <a:buBlip>
                <a:blip r:embed="rId2"/>
              </a:buBlip>
            </a:pPr>
            <a:r>
              <a:rPr lang="en-US" altLang="en-NL" sz="3000" i="1"/>
              <a:t>Valee de la Marne</a:t>
            </a:r>
          </a:p>
          <a:p>
            <a:pPr lvl="1">
              <a:lnSpc>
                <a:spcPct val="90000"/>
              </a:lnSpc>
              <a:buFontTx/>
              <a:buBlip>
                <a:blip r:embed="rId2"/>
              </a:buBlip>
            </a:pPr>
            <a:endParaRPr lang="en-US" altLang="en-NL" sz="3000" i="1"/>
          </a:p>
          <a:p>
            <a:pPr lvl="1">
              <a:lnSpc>
                <a:spcPct val="90000"/>
              </a:lnSpc>
              <a:buFontTx/>
              <a:buBlip>
                <a:blip r:embed="rId2"/>
              </a:buBlip>
            </a:pPr>
            <a:r>
              <a:rPr lang="en-US" altLang="en-NL" sz="3000" i="1"/>
              <a:t>Cote de Blanc</a:t>
            </a:r>
          </a:p>
          <a:p>
            <a:pPr lvl="1">
              <a:lnSpc>
                <a:spcPct val="90000"/>
              </a:lnSpc>
              <a:buFontTx/>
              <a:buBlip>
                <a:blip r:embed="rId2"/>
              </a:buBlip>
            </a:pPr>
            <a:endParaRPr lang="en-US" altLang="en-NL" sz="3000" i="1"/>
          </a:p>
          <a:p>
            <a:pPr lvl="1">
              <a:lnSpc>
                <a:spcPct val="90000"/>
              </a:lnSpc>
              <a:buFontTx/>
              <a:buBlip>
                <a:blip r:embed="rId2"/>
              </a:buBlip>
            </a:pPr>
            <a:r>
              <a:rPr lang="en-US" altLang="en-NL" sz="3000" i="1"/>
              <a:t>Aube</a:t>
            </a:r>
            <a:r>
              <a:rPr lang="en-US" altLang="en-NL" sz="2400" b="1" i="1"/>
              <a:t> </a:t>
            </a:r>
            <a:endParaRPr lang="en-US" altLang="en-NL" sz="2400"/>
          </a:p>
          <a:p>
            <a:pPr lvl="1">
              <a:lnSpc>
                <a:spcPct val="90000"/>
              </a:lnSpc>
              <a:buFontTx/>
              <a:buBlip>
                <a:blip r:embed="rId2"/>
              </a:buBlip>
            </a:pPr>
            <a:endParaRPr lang="en-US" altLang="en-NL" sz="2400" b="1"/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NL"/>
              <a:t>	</a:t>
            </a:r>
          </a:p>
        </p:txBody>
      </p:sp>
      <p:sp>
        <p:nvSpPr>
          <p:cNvPr id="9221" name="Rectangle 5">
            <a:extLst>
              <a:ext uri="{FF2B5EF4-FFF2-40B4-BE49-F238E27FC236}">
                <a16:creationId xmlns:a16="http://schemas.microsoft.com/office/drawing/2014/main" id="{D7EEFB94-A9EB-4CD2-8147-60D49A34C1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610600" cy="914400"/>
          </a:xfrm>
          <a:solidFill>
            <a:srgbClr val="FFFF66"/>
          </a:solidFill>
          <a:ln/>
        </p:spPr>
        <p:txBody>
          <a:bodyPr/>
          <a:lstStyle/>
          <a:p>
            <a:br>
              <a:rPr lang="en-US" altLang="en-NL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en-US" altLang="en-NL">
                <a:effectLst>
                  <a:outerShdw blurRad="38100" dist="38100" dir="2700000" algn="tl">
                    <a:srgbClr val="FFFFFF"/>
                  </a:outerShdw>
                </a:effectLst>
              </a:rPr>
              <a:t>THE REGION</a:t>
            </a:r>
            <a:br>
              <a:rPr lang="en-US" altLang="en-NL"/>
            </a:br>
            <a:endParaRPr lang="en-US" altLang="en-NL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E8BE160A-79BF-48E7-BC29-87584B1501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572000"/>
          </a:xfrm>
        </p:spPr>
        <p:txBody>
          <a:bodyPr/>
          <a:lstStyle/>
          <a:p>
            <a:pPr lvl="1">
              <a:lnSpc>
                <a:spcPct val="90000"/>
              </a:lnSpc>
              <a:buFontTx/>
              <a:buNone/>
            </a:pPr>
            <a:r>
              <a:rPr lang="en-US" altLang="en-NL" b="1"/>
              <a:t>These are centred around the shipper controlled towns of </a:t>
            </a:r>
          </a:p>
          <a:p>
            <a:pPr lvl="1">
              <a:lnSpc>
                <a:spcPct val="90000"/>
              </a:lnSpc>
            </a:pPr>
            <a:endParaRPr lang="en-US" altLang="en-NL" b="1" i="1"/>
          </a:p>
          <a:p>
            <a:pPr lvl="1">
              <a:lnSpc>
                <a:spcPct val="90000"/>
              </a:lnSpc>
              <a:buFontTx/>
              <a:buBlip>
                <a:blip r:embed="rId2"/>
              </a:buBlip>
            </a:pPr>
            <a:r>
              <a:rPr lang="en-US" altLang="en-NL" i="1"/>
              <a:t>Reims</a:t>
            </a:r>
          </a:p>
          <a:p>
            <a:pPr lvl="1">
              <a:lnSpc>
                <a:spcPct val="90000"/>
              </a:lnSpc>
              <a:buFontTx/>
              <a:buBlip>
                <a:blip r:embed="rId2"/>
              </a:buBlip>
            </a:pPr>
            <a:endParaRPr lang="en-US" altLang="en-NL" i="1"/>
          </a:p>
          <a:p>
            <a:pPr lvl="1">
              <a:lnSpc>
                <a:spcPct val="90000"/>
              </a:lnSpc>
              <a:buFontTx/>
              <a:buBlip>
                <a:blip r:embed="rId2"/>
              </a:buBlip>
            </a:pPr>
            <a:r>
              <a:rPr lang="en-US" altLang="en-NL" i="1"/>
              <a:t>Epernay</a:t>
            </a:r>
          </a:p>
          <a:p>
            <a:pPr lvl="1">
              <a:lnSpc>
                <a:spcPct val="90000"/>
              </a:lnSpc>
              <a:buFontTx/>
              <a:buBlip>
                <a:blip r:embed="rId2"/>
              </a:buBlip>
            </a:pPr>
            <a:endParaRPr lang="en-US" altLang="en-NL" i="1"/>
          </a:p>
          <a:p>
            <a:pPr lvl="1">
              <a:lnSpc>
                <a:spcPct val="90000"/>
              </a:lnSpc>
              <a:buFontTx/>
              <a:buBlip>
                <a:blip r:embed="rId2"/>
              </a:buBlip>
            </a:pPr>
            <a:r>
              <a:rPr lang="en-US" altLang="en-NL" i="1"/>
              <a:t>Ay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NL" sz="3200"/>
              <a:t>	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639A11D6-53C1-4ABD-AD32-B309607036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610600" cy="914400"/>
          </a:xfrm>
          <a:solidFill>
            <a:srgbClr val="FFFF66"/>
          </a:solidFill>
          <a:ln/>
        </p:spPr>
        <p:txBody>
          <a:bodyPr/>
          <a:lstStyle/>
          <a:p>
            <a:br>
              <a:rPr lang="en-US" altLang="en-NL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en-US" altLang="en-NL">
                <a:effectLst>
                  <a:outerShdw blurRad="38100" dist="38100" dir="2700000" algn="tl">
                    <a:srgbClr val="FFFFFF"/>
                  </a:outerShdw>
                </a:effectLst>
              </a:rPr>
              <a:t>THE REGION</a:t>
            </a:r>
            <a:br>
              <a:rPr lang="en-US" altLang="en-NL"/>
            </a:br>
            <a:endParaRPr lang="en-US" altLang="en-NL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3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3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93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93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93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93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93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93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93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93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4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>
            <a:extLst>
              <a:ext uri="{FF2B5EF4-FFF2-40B4-BE49-F238E27FC236}">
                <a16:creationId xmlns:a16="http://schemas.microsoft.com/office/drawing/2014/main" id="{4D4C0E97-8314-4DEB-95DA-50D052AE39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Blip>
                <a:blip r:embed="rId2"/>
              </a:buBlip>
            </a:pPr>
            <a:r>
              <a:rPr lang="en-US" altLang="en-NL" b="1" i="1"/>
              <a:t>Pinot Noir</a:t>
            </a:r>
            <a:r>
              <a:rPr lang="en-US" altLang="en-NL"/>
              <a:t> 	</a:t>
            </a:r>
          </a:p>
          <a:p>
            <a:pPr lvl="2">
              <a:lnSpc>
                <a:spcPct val="90000"/>
              </a:lnSpc>
              <a:buFontTx/>
              <a:buBlip>
                <a:blip r:embed="rId2"/>
              </a:buBlip>
            </a:pPr>
            <a:r>
              <a:rPr lang="en-US" altLang="en-NL" sz="2800"/>
              <a:t>Body &amp; Strength(Montagne de Reims)</a:t>
            </a:r>
          </a:p>
          <a:p>
            <a:pPr lvl="2">
              <a:lnSpc>
                <a:spcPct val="90000"/>
              </a:lnSpc>
              <a:buFontTx/>
              <a:buBlip>
                <a:blip r:embed="rId2"/>
              </a:buBlip>
            </a:pPr>
            <a:endParaRPr lang="en-US" altLang="en-NL" sz="2800"/>
          </a:p>
          <a:p>
            <a:pPr>
              <a:lnSpc>
                <a:spcPct val="90000"/>
              </a:lnSpc>
              <a:buFontTx/>
              <a:buBlip>
                <a:blip r:embed="rId2"/>
              </a:buBlip>
            </a:pPr>
            <a:r>
              <a:rPr lang="en-US" altLang="en-NL" b="1" i="1"/>
              <a:t>Pinot Meunier</a:t>
            </a:r>
          </a:p>
          <a:p>
            <a:pPr lvl="2">
              <a:lnSpc>
                <a:spcPct val="90000"/>
              </a:lnSpc>
              <a:buFontTx/>
              <a:buBlip>
                <a:blip r:embed="rId2"/>
              </a:buBlip>
            </a:pPr>
            <a:r>
              <a:rPr lang="en-US" altLang="en-NL" sz="2800"/>
              <a:t>Freshness &amp; Youth(Vallee de la Marne)</a:t>
            </a:r>
          </a:p>
          <a:p>
            <a:pPr>
              <a:lnSpc>
                <a:spcPct val="90000"/>
              </a:lnSpc>
              <a:buFontTx/>
              <a:buBlip>
                <a:blip r:embed="rId2"/>
              </a:buBlip>
            </a:pPr>
            <a:endParaRPr lang="en-US" altLang="en-NL" b="1" i="1"/>
          </a:p>
          <a:p>
            <a:pPr>
              <a:lnSpc>
                <a:spcPct val="90000"/>
              </a:lnSpc>
              <a:buFontTx/>
              <a:buBlip>
                <a:blip r:embed="rId2"/>
              </a:buBlip>
            </a:pPr>
            <a:r>
              <a:rPr lang="en-US" altLang="en-NL" b="1" i="1"/>
              <a:t>Chardonnay</a:t>
            </a:r>
          </a:p>
          <a:p>
            <a:pPr lvl="2">
              <a:lnSpc>
                <a:spcPct val="90000"/>
              </a:lnSpc>
              <a:buFontTx/>
              <a:buBlip>
                <a:blip r:embed="rId2"/>
              </a:buBlip>
            </a:pPr>
            <a:r>
              <a:rPr lang="en-US" altLang="en-NL" sz="2800"/>
              <a:t>Elegance &amp; Finesse (Cote de Blanc)</a:t>
            </a:r>
          </a:p>
        </p:txBody>
      </p:sp>
      <p:sp>
        <p:nvSpPr>
          <p:cNvPr id="10245" name="Rectangle 5">
            <a:extLst>
              <a:ext uri="{FF2B5EF4-FFF2-40B4-BE49-F238E27FC236}">
                <a16:creationId xmlns:a16="http://schemas.microsoft.com/office/drawing/2014/main" id="{FDE2DFFE-5BFF-4A53-A4A5-D370A09E3F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610600" cy="914400"/>
          </a:xfrm>
          <a:solidFill>
            <a:srgbClr val="FFFF66"/>
          </a:solidFill>
          <a:ln/>
        </p:spPr>
        <p:txBody>
          <a:bodyPr/>
          <a:lstStyle/>
          <a:p>
            <a:br>
              <a:rPr lang="en-US" altLang="en-NL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en-US" altLang="en-NL">
                <a:effectLst>
                  <a:outerShdw blurRad="38100" dist="38100" dir="2700000" algn="tl">
                    <a:srgbClr val="FFFFFF"/>
                  </a:outerShdw>
                </a:effectLst>
              </a:rPr>
              <a:t>GRAPE VARIETY</a:t>
            </a:r>
            <a:br>
              <a:rPr lang="en-US" altLang="en-NL"/>
            </a:br>
            <a:endParaRPr lang="en-US" altLang="en-NL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>
            <a:extLst>
              <a:ext uri="{FF2B5EF4-FFF2-40B4-BE49-F238E27FC236}">
                <a16:creationId xmlns:a16="http://schemas.microsoft.com/office/drawing/2014/main" id="{F2F55C82-4FF2-465A-BABA-63EA334509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28194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endParaRPr lang="en-US" altLang="en-NL" sz="2800" b="1" i="1"/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NL" b="1" i="1"/>
              <a:t>HARVESTING</a:t>
            </a:r>
            <a:endParaRPr lang="en-US" altLang="en-NL"/>
          </a:p>
          <a:p>
            <a:pPr lvl="1">
              <a:lnSpc>
                <a:spcPct val="90000"/>
              </a:lnSpc>
            </a:pPr>
            <a:endParaRPr lang="en-US" altLang="en-NL" sz="3200"/>
          </a:p>
          <a:p>
            <a:pPr lvl="1">
              <a:lnSpc>
                <a:spcPct val="90000"/>
              </a:lnSpc>
              <a:buFontTx/>
              <a:buBlip>
                <a:blip r:embed="rId2"/>
              </a:buBlip>
            </a:pPr>
            <a:r>
              <a:rPr lang="en-US" altLang="en-NL" sz="3200"/>
              <a:t> takes place usually in mid-September.</a:t>
            </a:r>
          </a:p>
          <a:p>
            <a:pPr lvl="1">
              <a:lnSpc>
                <a:spcPct val="90000"/>
              </a:lnSpc>
              <a:buFontTx/>
              <a:buBlip>
                <a:blip r:embed="rId2"/>
              </a:buBlip>
            </a:pPr>
            <a:endParaRPr lang="en-US" altLang="en-NL" sz="3200"/>
          </a:p>
          <a:p>
            <a:pPr lvl="1">
              <a:lnSpc>
                <a:spcPct val="90000"/>
              </a:lnSpc>
              <a:buFontTx/>
              <a:buBlip>
                <a:blip r:embed="rId2"/>
              </a:buBlip>
            </a:pPr>
            <a:r>
              <a:rPr lang="en-US" altLang="en-NL" sz="3200"/>
              <a:t> Grapes are hand picked.</a:t>
            </a:r>
          </a:p>
          <a:p>
            <a:pPr lvl="1">
              <a:lnSpc>
                <a:spcPct val="90000"/>
              </a:lnSpc>
              <a:buFontTx/>
              <a:buBlip>
                <a:blip r:embed="rId2"/>
              </a:buBlip>
            </a:pPr>
            <a:endParaRPr lang="en-US" altLang="en-NL" sz="3200"/>
          </a:p>
          <a:p>
            <a:pPr lvl="1">
              <a:lnSpc>
                <a:spcPct val="90000"/>
              </a:lnSpc>
              <a:buFontTx/>
              <a:buBlip>
                <a:blip r:embed="rId2"/>
              </a:buBlip>
            </a:pPr>
            <a:r>
              <a:rPr lang="en-US" altLang="en-NL" sz="3200"/>
              <a:t> attempt is to ensure the best quality of the “must”.</a:t>
            </a:r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DF9AEA99-9A97-478C-B58B-095AD0A142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610600" cy="914400"/>
          </a:xfrm>
          <a:solidFill>
            <a:srgbClr val="FFFF66"/>
          </a:solidFill>
          <a:ln/>
        </p:spPr>
        <p:txBody>
          <a:bodyPr/>
          <a:lstStyle/>
          <a:p>
            <a:br>
              <a:rPr lang="en-US" altLang="en-NL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en-US" altLang="en-NL">
                <a:effectLst>
                  <a:outerShdw blurRad="38100" dist="38100" dir="2700000" algn="tl">
                    <a:srgbClr val="FFFFFF"/>
                  </a:outerShdw>
                </a:effectLst>
              </a:rPr>
              <a:t>THE METHODE CHAMPENOISE</a:t>
            </a:r>
            <a:br>
              <a:rPr lang="en-US" altLang="en-NL"/>
            </a:br>
            <a:endParaRPr lang="en-US" altLang="en-NL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>
            <a:extLst>
              <a:ext uri="{FF2B5EF4-FFF2-40B4-BE49-F238E27FC236}">
                <a16:creationId xmlns:a16="http://schemas.microsoft.com/office/drawing/2014/main" id="{2A77DFCE-0A4D-4DAE-BD91-475DCFD9C5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20574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NL" b="1" i="1"/>
              <a:t>PRESSING</a:t>
            </a:r>
            <a:endParaRPr lang="en-US" altLang="en-NL" i="1"/>
          </a:p>
          <a:p>
            <a:pPr lvl="1">
              <a:buFontTx/>
              <a:buBlip>
                <a:blip r:embed="rId2"/>
              </a:buBlip>
            </a:pPr>
            <a:r>
              <a:rPr lang="en-US" altLang="en-NL"/>
              <a:t> uses the traditional basket press or the more modern pneumatic or bladder presses</a:t>
            </a:r>
          </a:p>
          <a:p>
            <a:pPr lvl="1">
              <a:buFontTx/>
              <a:buBlip>
                <a:blip r:embed="rId2"/>
              </a:buBlip>
            </a:pPr>
            <a:r>
              <a:rPr lang="en-US" altLang="en-NL"/>
              <a:t> with stalks</a:t>
            </a:r>
          </a:p>
        </p:txBody>
      </p:sp>
      <p:sp>
        <p:nvSpPr>
          <p:cNvPr id="12293" name="Rectangle 5">
            <a:extLst>
              <a:ext uri="{FF2B5EF4-FFF2-40B4-BE49-F238E27FC236}">
                <a16:creationId xmlns:a16="http://schemas.microsoft.com/office/drawing/2014/main" id="{30D0D50B-40C6-475A-902C-781798A24C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610600" cy="914400"/>
          </a:xfrm>
          <a:solidFill>
            <a:srgbClr val="FFFF66"/>
          </a:solidFill>
          <a:ln/>
        </p:spPr>
        <p:txBody>
          <a:bodyPr/>
          <a:lstStyle/>
          <a:p>
            <a:br>
              <a:rPr lang="en-US" altLang="en-NL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en-US" altLang="en-NL">
                <a:effectLst>
                  <a:outerShdw blurRad="38100" dist="38100" dir="2700000" algn="tl">
                    <a:srgbClr val="FFFFFF"/>
                  </a:outerShdw>
                </a:effectLst>
              </a:rPr>
              <a:t>THE METHODE CHAMPENOISE</a:t>
            </a:r>
            <a:br>
              <a:rPr lang="en-US" altLang="en-NL"/>
            </a:br>
            <a:endParaRPr lang="en-US" altLang="en-NL"/>
          </a:p>
        </p:txBody>
      </p:sp>
      <p:pic>
        <p:nvPicPr>
          <p:cNvPr id="12294" name="Picture 6">
            <a:extLst>
              <a:ext uri="{FF2B5EF4-FFF2-40B4-BE49-F238E27FC236}">
                <a16:creationId xmlns:a16="http://schemas.microsoft.com/office/drawing/2014/main" id="{9DC89452-62D4-44C3-BB3F-4A23A11209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657600"/>
            <a:ext cx="7186613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>
            <a:extLst>
              <a:ext uri="{FF2B5EF4-FFF2-40B4-BE49-F238E27FC236}">
                <a16:creationId xmlns:a16="http://schemas.microsoft.com/office/drawing/2014/main" id="{D1B541B6-68B9-415B-AE8A-8CF7237A3B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495800"/>
          </a:xfrm>
        </p:spPr>
        <p:txBody>
          <a:bodyPr/>
          <a:lstStyle/>
          <a:p>
            <a:pPr lvl="1">
              <a:buFontTx/>
              <a:buBlip>
                <a:blip r:embed="rId2"/>
              </a:buBlip>
            </a:pPr>
            <a:r>
              <a:rPr lang="en-US" altLang="en-NL" sz="2400"/>
              <a:t>Quality &amp; quantity of the “must” is controlled by the  </a:t>
            </a:r>
            <a:r>
              <a:rPr lang="en-US" altLang="en-NL" sz="2400" b="1" i="1"/>
              <a:t>CIVC ( Comite Interprofessional du Vins de Champagne)</a:t>
            </a:r>
          </a:p>
          <a:p>
            <a:pPr lvl="1">
              <a:buFontTx/>
              <a:buNone/>
            </a:pPr>
            <a:endParaRPr lang="en-US" altLang="en-NL" sz="2400" b="1" i="1"/>
          </a:p>
          <a:p>
            <a:pPr lvl="2">
              <a:buFontTx/>
              <a:buBlip>
                <a:blip r:embed="rId2"/>
              </a:buBlip>
            </a:pPr>
            <a:r>
              <a:rPr lang="en-US" altLang="en-NL"/>
              <a:t> each pressing gives a must used in the final blending</a:t>
            </a:r>
          </a:p>
          <a:p>
            <a:pPr lvl="2">
              <a:buFontTx/>
              <a:buBlip>
                <a:blip r:embed="rId2"/>
              </a:buBlip>
            </a:pPr>
            <a:r>
              <a:rPr lang="en-US" altLang="en-NL"/>
              <a:t> 4000 kg - 2666lts - 13 barrels – Vin de Cuvee</a:t>
            </a:r>
          </a:p>
          <a:p>
            <a:pPr lvl="2">
              <a:buFontTx/>
              <a:buBlip>
                <a:blip r:embed="rId2"/>
              </a:buBlip>
            </a:pPr>
            <a:r>
              <a:rPr lang="en-US" altLang="en-NL"/>
              <a:t> Next 666 lts – Premier Taille </a:t>
            </a:r>
          </a:p>
          <a:p>
            <a:pPr lvl="2">
              <a:buFontTx/>
              <a:buBlip>
                <a:blip r:embed="rId2"/>
              </a:buBlip>
            </a:pPr>
            <a:r>
              <a:rPr lang="en-US" altLang="en-NL"/>
              <a:t> Last press - Rebeche</a:t>
            </a:r>
          </a:p>
          <a:p>
            <a:pPr lvl="2"/>
            <a:endParaRPr lang="en-US" altLang="en-NL" sz="2000"/>
          </a:p>
          <a:p>
            <a:pPr lvl="1"/>
            <a:endParaRPr lang="en-US" altLang="en-NL" sz="2400"/>
          </a:p>
          <a:p>
            <a:endParaRPr lang="en-US" altLang="en-NL" sz="2800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049B0F0F-1294-4564-B59C-021003DC21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610600" cy="914400"/>
          </a:xfrm>
          <a:solidFill>
            <a:srgbClr val="FFFF66"/>
          </a:solidFill>
          <a:ln/>
        </p:spPr>
        <p:txBody>
          <a:bodyPr/>
          <a:lstStyle/>
          <a:p>
            <a:br>
              <a:rPr lang="en-US" altLang="en-NL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en-US" altLang="en-NL">
                <a:effectLst>
                  <a:outerShdw blurRad="38100" dist="38100" dir="2700000" algn="tl">
                    <a:srgbClr val="FFFFFF"/>
                  </a:outerShdw>
                </a:effectLst>
              </a:rPr>
              <a:t>THE METHODE CHAMPENOISE</a:t>
            </a:r>
            <a:br>
              <a:rPr lang="en-US" altLang="en-NL"/>
            </a:br>
            <a:endParaRPr lang="en-US" altLang="en-NL"/>
          </a:p>
        </p:txBody>
      </p:sp>
    </p:spTree>
  </p:cSld>
  <p:clrMapOvr>
    <a:masterClrMapping/>
  </p:clrMapOvr>
  <p:transition>
    <p:zo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>
            <a:extLst>
              <a:ext uri="{FF2B5EF4-FFF2-40B4-BE49-F238E27FC236}">
                <a16:creationId xmlns:a16="http://schemas.microsoft.com/office/drawing/2014/main" id="{EC75EC1A-439F-4E1D-AD67-998BBF1313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46482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NL" b="1" i="1"/>
              <a:t>Debourbage</a:t>
            </a:r>
          </a:p>
          <a:p>
            <a:pPr>
              <a:buFontTx/>
              <a:buNone/>
            </a:pPr>
            <a:endParaRPr lang="en-US" altLang="en-NL" b="1" i="1"/>
          </a:p>
          <a:p>
            <a:pPr lvl="1">
              <a:buFontTx/>
              <a:buBlip>
                <a:blip r:embed="rId2"/>
              </a:buBlip>
            </a:pPr>
            <a:r>
              <a:rPr lang="en-US" altLang="en-NL" sz="3200"/>
              <a:t>settling out of skin&amp; yeast sediment at ambient cellar temperatures.</a:t>
            </a:r>
          </a:p>
          <a:p>
            <a:pPr lvl="1">
              <a:buFontTx/>
              <a:buBlip>
                <a:blip r:embed="rId2"/>
              </a:buBlip>
            </a:pPr>
            <a:endParaRPr lang="en-US" altLang="en-NL" sz="3200"/>
          </a:p>
          <a:p>
            <a:pPr lvl="1">
              <a:buFontTx/>
              <a:buBlip>
                <a:blip r:embed="rId2"/>
              </a:buBlip>
            </a:pPr>
            <a:r>
              <a:rPr lang="en-US" altLang="en-NL" sz="3200"/>
              <a:t>can get better result at -5centigrade with bentonite.</a:t>
            </a:r>
          </a:p>
          <a:p>
            <a:pPr lvl="1">
              <a:buFontTx/>
              <a:buNone/>
            </a:pPr>
            <a:endParaRPr lang="en-US" altLang="en-NL" sz="3200"/>
          </a:p>
        </p:txBody>
      </p:sp>
      <p:sp>
        <p:nvSpPr>
          <p:cNvPr id="15365" name="Rectangle 5">
            <a:extLst>
              <a:ext uri="{FF2B5EF4-FFF2-40B4-BE49-F238E27FC236}">
                <a16:creationId xmlns:a16="http://schemas.microsoft.com/office/drawing/2014/main" id="{95B0C294-24E3-4418-98FF-E10362C45A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610600" cy="914400"/>
          </a:xfrm>
          <a:solidFill>
            <a:srgbClr val="FFFF66"/>
          </a:solidFill>
          <a:ln/>
        </p:spPr>
        <p:txBody>
          <a:bodyPr/>
          <a:lstStyle/>
          <a:p>
            <a:br>
              <a:rPr lang="en-US" altLang="en-NL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en-US" altLang="en-NL">
                <a:effectLst>
                  <a:outerShdw blurRad="38100" dist="38100" dir="2700000" algn="tl">
                    <a:srgbClr val="FFFFFF"/>
                  </a:outerShdw>
                </a:effectLst>
              </a:rPr>
              <a:t>THE METHODE CHAMPENOISE</a:t>
            </a:r>
            <a:br>
              <a:rPr lang="en-US" altLang="en-NL"/>
            </a:br>
            <a:endParaRPr lang="en-US" altLang="en-NL"/>
          </a:p>
        </p:txBody>
      </p:sp>
    </p:spTree>
  </p:cSld>
  <p:clrMapOvr>
    <a:masterClrMapping/>
  </p:clrMapOvr>
  <p:transition>
    <p:zo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>
            <a:extLst>
              <a:ext uri="{FF2B5EF4-FFF2-40B4-BE49-F238E27FC236}">
                <a16:creationId xmlns:a16="http://schemas.microsoft.com/office/drawing/2014/main" id="{9581B9DD-31F6-4C5E-84A7-A8A1F7B2B8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NL" b="1" i="1"/>
              <a:t>The first fermentation</a:t>
            </a:r>
          </a:p>
          <a:p>
            <a:pPr lvl="1">
              <a:buFontTx/>
              <a:buNone/>
            </a:pPr>
            <a:r>
              <a:rPr lang="en-US" altLang="en-NL"/>
              <a:t> </a:t>
            </a:r>
          </a:p>
          <a:p>
            <a:pPr lvl="1">
              <a:buFontTx/>
              <a:buBlip>
                <a:blip r:embed="rId2"/>
              </a:buBlip>
            </a:pPr>
            <a:r>
              <a:rPr lang="en-US" altLang="en-NL" sz="3200"/>
              <a:t> </a:t>
            </a:r>
            <a:r>
              <a:rPr lang="en-US" altLang="en-NL" sz="3000"/>
              <a:t>vats are of premier importance-stainless steel ensures hygiene  but Krug still uses oak</a:t>
            </a:r>
          </a:p>
          <a:p>
            <a:pPr lvl="1">
              <a:buFontTx/>
              <a:buBlip>
                <a:blip r:embed="rId2"/>
              </a:buBlip>
            </a:pPr>
            <a:endParaRPr lang="en-US" altLang="en-NL" sz="3000"/>
          </a:p>
          <a:p>
            <a:pPr lvl="1">
              <a:buFontTx/>
              <a:buBlip>
                <a:blip r:embed="rId2"/>
              </a:buBlip>
            </a:pPr>
            <a:r>
              <a:rPr lang="en-US" altLang="en-NL" sz="3000"/>
              <a:t> Alcohol percentage goes upto 5-6 %</a:t>
            </a:r>
          </a:p>
          <a:p>
            <a:pPr lvl="1">
              <a:buFontTx/>
              <a:buBlip>
                <a:blip r:embed="rId2"/>
              </a:buBlip>
            </a:pPr>
            <a:endParaRPr lang="en-US" altLang="en-NL" sz="3000"/>
          </a:p>
          <a:p>
            <a:pPr lvl="1"/>
            <a:endParaRPr lang="en-US" altLang="en-NL" sz="3200" b="1" i="1"/>
          </a:p>
          <a:p>
            <a:pPr lvl="1"/>
            <a:endParaRPr lang="en-US" altLang="en-NL" b="1" i="1"/>
          </a:p>
          <a:p>
            <a:pPr lvl="1"/>
            <a:endParaRPr lang="en-US" altLang="en-NL"/>
          </a:p>
        </p:txBody>
      </p:sp>
      <p:sp>
        <p:nvSpPr>
          <p:cNvPr id="16389" name="Rectangle 5">
            <a:extLst>
              <a:ext uri="{FF2B5EF4-FFF2-40B4-BE49-F238E27FC236}">
                <a16:creationId xmlns:a16="http://schemas.microsoft.com/office/drawing/2014/main" id="{A61AEAC0-175F-4424-926E-1F7D2326FE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610600" cy="914400"/>
          </a:xfrm>
          <a:solidFill>
            <a:srgbClr val="FFFF66"/>
          </a:solidFill>
          <a:ln/>
        </p:spPr>
        <p:txBody>
          <a:bodyPr/>
          <a:lstStyle/>
          <a:p>
            <a:br>
              <a:rPr lang="en-US" altLang="en-NL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en-US" altLang="en-NL">
                <a:effectLst>
                  <a:outerShdw blurRad="38100" dist="38100" dir="2700000" algn="tl">
                    <a:srgbClr val="FFFFFF"/>
                  </a:outerShdw>
                </a:effectLst>
              </a:rPr>
              <a:t>THE METHODE CHAMPENOISE</a:t>
            </a:r>
            <a:br>
              <a:rPr lang="en-US" altLang="en-NL"/>
            </a:br>
            <a:endParaRPr lang="en-US" altLang="en-NL"/>
          </a:p>
        </p:txBody>
      </p:sp>
    </p:spTree>
  </p:cSld>
  <p:clrMapOvr>
    <a:masterClrMapping/>
  </p:clrMapOvr>
  <p:transition>
    <p:zo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>
            <a:extLst>
              <a:ext uri="{FF2B5EF4-FFF2-40B4-BE49-F238E27FC236}">
                <a16:creationId xmlns:a16="http://schemas.microsoft.com/office/drawing/2014/main" id="{95FA326A-78BF-48B9-8D89-CAA950A06F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46482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NL" sz="2800" b="1" i="1"/>
              <a:t>“ASSEMBLAGE” </a:t>
            </a:r>
          </a:p>
          <a:p>
            <a:pPr>
              <a:buFontTx/>
              <a:buNone/>
            </a:pPr>
            <a:r>
              <a:rPr lang="en-US" altLang="en-NL" sz="2800" b="1" i="1"/>
              <a:t>   </a:t>
            </a:r>
          </a:p>
          <a:p>
            <a:pPr>
              <a:buFontTx/>
              <a:buBlip>
                <a:blip r:embed="rId2"/>
              </a:buBlip>
            </a:pPr>
            <a:r>
              <a:rPr lang="en-US" altLang="en-NL" sz="3000"/>
              <a:t>This is a process of blending wines. About 40-45 wines can be blended together.</a:t>
            </a:r>
          </a:p>
          <a:p>
            <a:pPr>
              <a:buFontTx/>
              <a:buBlip>
                <a:blip r:embed="rId2"/>
              </a:buBlip>
            </a:pPr>
            <a:r>
              <a:rPr lang="en-US" altLang="en-NL" sz="3000"/>
              <a:t>Ensures consistent quality ( proportion of previous wine used in the process)</a:t>
            </a:r>
          </a:p>
          <a:p>
            <a:pPr>
              <a:buFontTx/>
              <a:buBlip>
                <a:blip r:embed="rId2"/>
              </a:buBlip>
            </a:pPr>
            <a:endParaRPr lang="en-US" altLang="en-NL" sz="3000"/>
          </a:p>
          <a:p>
            <a:pPr>
              <a:buFontTx/>
              <a:buBlip>
                <a:blip r:embed="rId2"/>
              </a:buBlip>
            </a:pPr>
            <a:r>
              <a:rPr lang="en-US" altLang="en-NL" sz="3000"/>
              <a:t>The wine again undergoes cold stabilisation &amp; is  clarified &amp; racked for the third time</a:t>
            </a:r>
          </a:p>
          <a:p>
            <a:endParaRPr lang="en-US" altLang="en-NL" sz="3000"/>
          </a:p>
          <a:p>
            <a:pPr lvl="1">
              <a:buFontTx/>
              <a:buNone/>
            </a:pPr>
            <a:endParaRPr lang="en-US" altLang="en-NL" sz="3000"/>
          </a:p>
        </p:txBody>
      </p:sp>
      <p:sp>
        <p:nvSpPr>
          <p:cNvPr id="17413" name="Rectangle 5">
            <a:extLst>
              <a:ext uri="{FF2B5EF4-FFF2-40B4-BE49-F238E27FC236}">
                <a16:creationId xmlns:a16="http://schemas.microsoft.com/office/drawing/2014/main" id="{DF1A456C-6C0E-4734-A309-F0064F9BCF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610600" cy="914400"/>
          </a:xfrm>
          <a:solidFill>
            <a:srgbClr val="FFFF66"/>
          </a:solidFill>
          <a:ln/>
        </p:spPr>
        <p:txBody>
          <a:bodyPr/>
          <a:lstStyle/>
          <a:p>
            <a:br>
              <a:rPr lang="en-US" altLang="en-NL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en-US" altLang="en-NL">
                <a:effectLst>
                  <a:outerShdw blurRad="38100" dist="38100" dir="2700000" algn="tl">
                    <a:srgbClr val="FFFFFF"/>
                  </a:outerShdw>
                </a:effectLst>
              </a:rPr>
              <a:t>THE METHODE CHAMPENOISE</a:t>
            </a:r>
            <a:br>
              <a:rPr lang="en-US" altLang="en-NL"/>
            </a:br>
            <a:endParaRPr lang="en-US" altLang="en-NL"/>
          </a:p>
        </p:txBody>
      </p:sp>
    </p:spTree>
  </p:cSld>
  <p:clrMapOvr>
    <a:masterClrMapping/>
  </p:clrMapOvr>
  <p:transition>
    <p:zo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>
            <a:extLst>
              <a:ext uri="{FF2B5EF4-FFF2-40B4-BE49-F238E27FC236}">
                <a16:creationId xmlns:a16="http://schemas.microsoft.com/office/drawing/2014/main" id="{CBC1FE4D-9777-4631-87B6-FFCCE4C8D6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NL" b="1" i="1"/>
              <a:t>“Liqueur de Tirage”</a:t>
            </a:r>
          </a:p>
          <a:p>
            <a:pPr lvl="1">
              <a:buFontTx/>
              <a:buBlip>
                <a:blip r:embed="rId2"/>
              </a:buBlip>
            </a:pPr>
            <a:r>
              <a:rPr lang="en-US" altLang="en-NL"/>
              <a:t>a mixture of reserve wine,sugar &amp; selected yeast culture</a:t>
            </a:r>
          </a:p>
          <a:p>
            <a:pPr lvl="1">
              <a:buFontTx/>
              <a:buBlip>
                <a:blip r:embed="rId2"/>
              </a:buBlip>
            </a:pPr>
            <a:r>
              <a:rPr lang="en-US" altLang="en-NL"/>
              <a:t>used to engender a second alcoholic fermentation</a:t>
            </a:r>
          </a:p>
          <a:p>
            <a:pPr lvl="1">
              <a:buFontTx/>
              <a:buBlip>
                <a:blip r:embed="rId2"/>
              </a:buBlip>
            </a:pPr>
            <a:r>
              <a:rPr lang="en-US" altLang="en-NL"/>
              <a:t>sugar, because the base wine is dry</a:t>
            </a:r>
          </a:p>
          <a:p>
            <a:pPr lvl="1">
              <a:buFontTx/>
              <a:buBlip>
                <a:blip r:embed="rId2"/>
              </a:buBlip>
            </a:pPr>
            <a:r>
              <a:rPr lang="en-US" altLang="en-NL"/>
              <a:t>type &amp; amount of yeast will vary according to the type of the champagne</a:t>
            </a:r>
          </a:p>
        </p:txBody>
      </p:sp>
      <p:sp>
        <p:nvSpPr>
          <p:cNvPr id="19461" name="Rectangle 5">
            <a:extLst>
              <a:ext uri="{FF2B5EF4-FFF2-40B4-BE49-F238E27FC236}">
                <a16:creationId xmlns:a16="http://schemas.microsoft.com/office/drawing/2014/main" id="{4553409E-53C1-45CE-8CC5-6958751C7E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610600" cy="914400"/>
          </a:xfrm>
          <a:solidFill>
            <a:srgbClr val="FFFF66"/>
          </a:solidFill>
          <a:ln/>
        </p:spPr>
        <p:txBody>
          <a:bodyPr/>
          <a:lstStyle/>
          <a:p>
            <a:br>
              <a:rPr lang="en-US" altLang="en-NL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en-US" altLang="en-NL">
                <a:effectLst>
                  <a:outerShdw blurRad="38100" dist="38100" dir="2700000" algn="tl">
                    <a:srgbClr val="FFFFFF"/>
                  </a:outerShdw>
                </a:effectLst>
              </a:rPr>
              <a:t>THE METHODE CHAMPENOISE</a:t>
            </a:r>
            <a:br>
              <a:rPr lang="en-US" altLang="en-NL"/>
            </a:br>
            <a:endParaRPr lang="en-US" altLang="en-NL"/>
          </a:p>
        </p:txBody>
      </p:sp>
    </p:spTree>
  </p:cSld>
  <p:clrMapOvr>
    <a:masterClrMapping/>
  </p:clrMapOvr>
  <p:transition>
    <p:zo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>
            <a:extLst>
              <a:ext uri="{FF2B5EF4-FFF2-40B4-BE49-F238E27FC236}">
                <a16:creationId xmlns:a16="http://schemas.microsoft.com/office/drawing/2014/main" id="{84BCD4CC-088E-4380-916E-31CBE361C4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NL" b="1" i="1"/>
              <a:t>Declaration of a Vintage</a:t>
            </a:r>
          </a:p>
          <a:p>
            <a:pPr lvl="1"/>
            <a:endParaRPr lang="en-US" altLang="en-NL"/>
          </a:p>
          <a:p>
            <a:pPr lvl="1">
              <a:buFontTx/>
              <a:buBlip>
                <a:blip r:embed="rId2"/>
              </a:buBlip>
            </a:pPr>
            <a:r>
              <a:rPr lang="en-US" altLang="en-NL"/>
              <a:t>conditions have been near perfect</a:t>
            </a:r>
          </a:p>
          <a:p>
            <a:pPr lvl="1">
              <a:buFontTx/>
              <a:buBlip>
                <a:blip r:embed="rId2"/>
              </a:buBlip>
            </a:pPr>
            <a:endParaRPr lang="en-US" altLang="en-NL"/>
          </a:p>
          <a:p>
            <a:pPr lvl="1">
              <a:buFontTx/>
              <a:buBlip>
                <a:blip r:embed="rId2"/>
              </a:buBlip>
            </a:pPr>
            <a:r>
              <a:rPr lang="en-US" altLang="en-NL"/>
              <a:t>exceptional quality</a:t>
            </a:r>
          </a:p>
          <a:p>
            <a:pPr lvl="1">
              <a:buFontTx/>
              <a:buBlip>
                <a:blip r:embed="rId2"/>
              </a:buBlip>
            </a:pPr>
            <a:endParaRPr lang="en-US" altLang="en-NL"/>
          </a:p>
          <a:p>
            <a:pPr lvl="1">
              <a:buFontTx/>
              <a:buBlip>
                <a:blip r:embed="rId2"/>
              </a:buBlip>
            </a:pPr>
            <a:r>
              <a:rPr lang="en-US" altLang="en-NL"/>
              <a:t>still a blend but only of the wines of that one year</a:t>
            </a:r>
          </a:p>
        </p:txBody>
      </p:sp>
      <p:sp>
        <p:nvSpPr>
          <p:cNvPr id="22533" name="Rectangle 5">
            <a:extLst>
              <a:ext uri="{FF2B5EF4-FFF2-40B4-BE49-F238E27FC236}">
                <a16:creationId xmlns:a16="http://schemas.microsoft.com/office/drawing/2014/main" id="{E50D22D3-8A82-4890-868A-A1388CA2BD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610600" cy="914400"/>
          </a:xfrm>
          <a:solidFill>
            <a:srgbClr val="FFFF66"/>
          </a:solidFill>
          <a:ln/>
        </p:spPr>
        <p:txBody>
          <a:bodyPr/>
          <a:lstStyle/>
          <a:p>
            <a:br>
              <a:rPr lang="en-US" altLang="en-NL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en-US" altLang="en-NL">
                <a:effectLst>
                  <a:outerShdw blurRad="38100" dist="38100" dir="2700000" algn="tl">
                    <a:srgbClr val="FFFFFF"/>
                  </a:outerShdw>
                </a:effectLst>
              </a:rPr>
              <a:t>THE METHODE CHAMPENOISE</a:t>
            </a:r>
            <a:br>
              <a:rPr lang="en-US" altLang="en-NL"/>
            </a:br>
            <a:endParaRPr lang="en-US" altLang="en-NL"/>
          </a:p>
        </p:txBody>
      </p:sp>
    </p:spTree>
  </p:cSld>
  <p:clrMapOvr>
    <a:masterClrMapping/>
  </p:clrMapOvr>
  <p:transition>
    <p:zo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>
            <a:extLst>
              <a:ext uri="{FF2B5EF4-FFF2-40B4-BE49-F238E27FC236}">
                <a16:creationId xmlns:a16="http://schemas.microsoft.com/office/drawing/2014/main" id="{4ECB4D5F-2686-4263-BA49-185179E84E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Blip>
                <a:blip r:embed="rId2"/>
              </a:buBlip>
            </a:pPr>
            <a:r>
              <a:rPr lang="en-US" altLang="en-NL"/>
              <a:t>Wine that is available at this stage is called”</a:t>
            </a:r>
            <a:r>
              <a:rPr lang="en-US" altLang="en-NL" b="1" i="1"/>
              <a:t>BOUZY ROUGE</a:t>
            </a:r>
            <a:r>
              <a:rPr lang="en-US" altLang="en-NL"/>
              <a:t>”</a:t>
            </a:r>
          </a:p>
          <a:p>
            <a:pPr lvl="1">
              <a:buFontTx/>
              <a:buBlip>
                <a:blip r:embed="rId2"/>
              </a:buBlip>
            </a:pPr>
            <a:endParaRPr lang="en-US" altLang="en-NL"/>
          </a:p>
          <a:p>
            <a:pPr lvl="1">
              <a:buFontTx/>
              <a:buBlip>
                <a:blip r:embed="rId2"/>
              </a:buBlip>
            </a:pPr>
            <a:r>
              <a:rPr lang="en-US" altLang="en-NL"/>
              <a:t>sold in it’s own right</a:t>
            </a:r>
          </a:p>
          <a:p>
            <a:pPr lvl="1">
              <a:buFontTx/>
              <a:buBlip>
                <a:blip r:embed="rId2"/>
              </a:buBlip>
            </a:pPr>
            <a:endParaRPr lang="en-US" altLang="en-NL"/>
          </a:p>
          <a:p>
            <a:pPr lvl="1">
              <a:buFontTx/>
              <a:buBlip>
                <a:blip r:embed="rId2"/>
              </a:buBlip>
            </a:pPr>
            <a:r>
              <a:rPr lang="en-US" altLang="en-NL"/>
              <a:t>used in the production of pink Champagne</a:t>
            </a:r>
          </a:p>
        </p:txBody>
      </p:sp>
      <p:sp>
        <p:nvSpPr>
          <p:cNvPr id="23557" name="Rectangle 5">
            <a:extLst>
              <a:ext uri="{FF2B5EF4-FFF2-40B4-BE49-F238E27FC236}">
                <a16:creationId xmlns:a16="http://schemas.microsoft.com/office/drawing/2014/main" id="{5B318138-4552-4DAF-9648-57CD1A6ACF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610600" cy="914400"/>
          </a:xfrm>
          <a:solidFill>
            <a:srgbClr val="FFFF66"/>
          </a:solidFill>
          <a:ln/>
        </p:spPr>
        <p:txBody>
          <a:bodyPr/>
          <a:lstStyle/>
          <a:p>
            <a:br>
              <a:rPr lang="en-US" altLang="en-NL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en-US" altLang="en-NL">
                <a:effectLst>
                  <a:outerShdw blurRad="38100" dist="38100" dir="2700000" algn="tl">
                    <a:srgbClr val="FFFFFF"/>
                  </a:outerShdw>
                </a:effectLst>
              </a:rPr>
              <a:t>THE METHODE CHAMPENOISE</a:t>
            </a:r>
            <a:br>
              <a:rPr lang="en-US" altLang="en-NL"/>
            </a:br>
            <a:endParaRPr lang="en-US" altLang="en-NL"/>
          </a:p>
        </p:txBody>
      </p:sp>
    </p:spTree>
  </p:cSld>
  <p:clrMapOvr>
    <a:masterClrMapping/>
  </p:clrMapOvr>
  <p:transition>
    <p:zoom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>
            <a:extLst>
              <a:ext uri="{FF2B5EF4-FFF2-40B4-BE49-F238E27FC236}">
                <a16:creationId xmlns:a16="http://schemas.microsoft.com/office/drawing/2014/main" id="{E4C44B38-3790-48DE-8B47-74A96D4522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NL" b="1" i="1"/>
              <a:t>THE SECOND FERMENTATION </a:t>
            </a:r>
          </a:p>
          <a:p>
            <a:pPr>
              <a:buFontTx/>
              <a:buNone/>
            </a:pPr>
            <a:r>
              <a:rPr lang="en-US" altLang="en-NL" b="1" i="1"/>
              <a:t>( prise de mousse)</a:t>
            </a:r>
          </a:p>
          <a:p>
            <a:pPr>
              <a:buFontTx/>
              <a:buNone/>
            </a:pPr>
            <a:r>
              <a:rPr lang="en-US" altLang="en-NL" b="1" i="1"/>
              <a:t> Bottling - </a:t>
            </a:r>
            <a:r>
              <a:rPr lang="en-US" altLang="en-NL" i="1"/>
              <a:t>The type of the bottle</a:t>
            </a:r>
          </a:p>
          <a:p>
            <a:pPr lvl="1">
              <a:buFontTx/>
              <a:buBlip>
                <a:blip r:embed="rId2"/>
              </a:buBlip>
            </a:pPr>
            <a:r>
              <a:rPr lang="en-US" altLang="en-NL" i="1"/>
              <a:t>traditionally green</a:t>
            </a:r>
          </a:p>
          <a:p>
            <a:pPr lvl="1">
              <a:buFontTx/>
              <a:buBlip>
                <a:blip r:embed="rId2"/>
              </a:buBlip>
            </a:pPr>
            <a:r>
              <a:rPr lang="en-US" altLang="en-NL" i="1"/>
              <a:t>glass is of greater thickness</a:t>
            </a:r>
          </a:p>
          <a:p>
            <a:pPr lvl="1">
              <a:buFontTx/>
              <a:buBlip>
                <a:blip r:embed="rId2"/>
              </a:buBlip>
            </a:pPr>
            <a:r>
              <a:rPr lang="en-US" altLang="en-NL" i="1"/>
              <a:t>the “punt” at the base</a:t>
            </a:r>
          </a:p>
          <a:p>
            <a:pPr lvl="1">
              <a:buFontTx/>
              <a:buBlip>
                <a:blip r:embed="rId2"/>
              </a:buBlip>
            </a:pPr>
            <a:r>
              <a:rPr lang="en-US" altLang="en-NL" i="1"/>
              <a:t>40 p.s.i.</a:t>
            </a:r>
          </a:p>
        </p:txBody>
      </p:sp>
      <p:sp>
        <p:nvSpPr>
          <p:cNvPr id="20485" name="Rectangle 5">
            <a:extLst>
              <a:ext uri="{FF2B5EF4-FFF2-40B4-BE49-F238E27FC236}">
                <a16:creationId xmlns:a16="http://schemas.microsoft.com/office/drawing/2014/main" id="{99441DEE-C08E-48F1-8C05-C3E13BF845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610600" cy="914400"/>
          </a:xfrm>
          <a:solidFill>
            <a:srgbClr val="FFFF66"/>
          </a:solidFill>
          <a:ln/>
        </p:spPr>
        <p:txBody>
          <a:bodyPr/>
          <a:lstStyle/>
          <a:p>
            <a:br>
              <a:rPr lang="en-US" altLang="en-NL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en-US" altLang="en-NL">
                <a:effectLst>
                  <a:outerShdw blurRad="38100" dist="38100" dir="2700000" algn="tl">
                    <a:srgbClr val="FFFFFF"/>
                  </a:outerShdw>
                </a:effectLst>
              </a:rPr>
              <a:t>THE METHODE CHAMPENOISE</a:t>
            </a:r>
            <a:br>
              <a:rPr lang="en-US" altLang="en-NL"/>
            </a:br>
            <a:endParaRPr lang="en-US" altLang="en-NL"/>
          </a:p>
        </p:txBody>
      </p:sp>
    </p:spTree>
  </p:cSld>
  <p:clrMapOvr>
    <a:masterClrMapping/>
  </p:clrMapOvr>
  <p:transition>
    <p:zoom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1026">
            <a:extLst>
              <a:ext uri="{FF2B5EF4-FFF2-40B4-BE49-F238E27FC236}">
                <a16:creationId xmlns:a16="http://schemas.microsoft.com/office/drawing/2014/main" id="{8323F951-D065-4799-AB07-A1A449E9DD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0"/>
            <a:ext cx="67056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zoom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>
            <a:extLst>
              <a:ext uri="{FF2B5EF4-FFF2-40B4-BE49-F238E27FC236}">
                <a16:creationId xmlns:a16="http://schemas.microsoft.com/office/drawing/2014/main" id="{687FC50B-0B34-4125-974E-0934032418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NL" b="1" i="1"/>
              <a:t>“Remouage”</a:t>
            </a:r>
          </a:p>
          <a:p>
            <a:pPr lvl="1">
              <a:buFontTx/>
              <a:buBlip>
                <a:blip r:embed="rId2"/>
              </a:buBlip>
            </a:pPr>
            <a:r>
              <a:rPr lang="en-US" altLang="en-NL"/>
              <a:t>removal of the sediments of the secondary fermentation</a:t>
            </a:r>
          </a:p>
          <a:p>
            <a:pPr lvl="1">
              <a:buFontTx/>
              <a:buBlip>
                <a:blip r:embed="rId2"/>
              </a:buBlip>
            </a:pPr>
            <a:r>
              <a:rPr lang="en-US" altLang="en-NL"/>
              <a:t>bottles transferred to racks called “ </a:t>
            </a:r>
            <a:r>
              <a:rPr lang="en-US" altLang="en-NL" b="1" i="1"/>
              <a:t>Pupitre”</a:t>
            </a:r>
            <a:endParaRPr lang="en-US" altLang="en-NL"/>
          </a:p>
          <a:p>
            <a:pPr lvl="1">
              <a:buFontTx/>
              <a:buBlip>
                <a:blip r:embed="rId2"/>
              </a:buBlip>
            </a:pPr>
            <a:r>
              <a:rPr lang="en-US" altLang="en-NL"/>
              <a:t>allows the movement of the bottles from a horizontal to a vertical position</a:t>
            </a:r>
          </a:p>
          <a:p>
            <a:pPr lvl="1">
              <a:buFontTx/>
              <a:buBlip>
                <a:blip r:embed="rId2"/>
              </a:buBlip>
            </a:pPr>
            <a:r>
              <a:rPr lang="en-US" altLang="en-NL"/>
              <a:t>done by”</a:t>
            </a:r>
            <a:r>
              <a:rPr lang="en-US" altLang="en-NL" b="1" i="1"/>
              <a:t>remueurs”</a:t>
            </a:r>
            <a:endParaRPr lang="en-US" altLang="en-NL"/>
          </a:p>
          <a:p>
            <a:pPr lvl="1">
              <a:buFontTx/>
              <a:buBlip>
                <a:blip r:embed="rId2"/>
              </a:buBlip>
            </a:pPr>
            <a:r>
              <a:rPr lang="en-US" altLang="en-NL"/>
              <a:t>attributed to the Widow Cliquot c.1800</a:t>
            </a:r>
          </a:p>
          <a:p>
            <a:pPr>
              <a:buFontTx/>
              <a:buNone/>
            </a:pPr>
            <a:endParaRPr lang="en-US" altLang="en-NL"/>
          </a:p>
        </p:txBody>
      </p:sp>
      <p:sp>
        <p:nvSpPr>
          <p:cNvPr id="24583" name="Rectangle 7">
            <a:extLst>
              <a:ext uri="{FF2B5EF4-FFF2-40B4-BE49-F238E27FC236}">
                <a16:creationId xmlns:a16="http://schemas.microsoft.com/office/drawing/2014/main" id="{A1902B59-59C2-4B85-B726-DC55D31742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610600" cy="914400"/>
          </a:xfrm>
          <a:solidFill>
            <a:srgbClr val="FFFF66"/>
          </a:solidFill>
          <a:ln/>
        </p:spPr>
        <p:txBody>
          <a:bodyPr/>
          <a:lstStyle/>
          <a:p>
            <a:br>
              <a:rPr lang="en-US" altLang="en-NL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en-US" altLang="en-NL">
                <a:effectLst>
                  <a:outerShdw blurRad="38100" dist="38100" dir="2700000" algn="tl">
                    <a:srgbClr val="FFFFFF"/>
                  </a:outerShdw>
                </a:effectLst>
              </a:rPr>
              <a:t>THE METHODE CHAMPENOISE</a:t>
            </a:r>
            <a:br>
              <a:rPr lang="en-US" altLang="en-NL"/>
            </a:br>
            <a:endParaRPr lang="en-US" altLang="en-NL"/>
          </a:p>
        </p:txBody>
      </p:sp>
    </p:spTree>
  </p:cSld>
  <p:clrMapOvr>
    <a:masterClrMapping/>
  </p:clrMapOvr>
  <p:transition>
    <p:zoom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>
            <a:extLst>
              <a:ext uri="{FF2B5EF4-FFF2-40B4-BE49-F238E27FC236}">
                <a16:creationId xmlns:a16="http://schemas.microsoft.com/office/drawing/2014/main" id="{189CB183-61A3-4FA3-A8A2-493ABC71FD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zoom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>
            <a:extLst>
              <a:ext uri="{FF2B5EF4-FFF2-40B4-BE49-F238E27FC236}">
                <a16:creationId xmlns:a16="http://schemas.microsoft.com/office/drawing/2014/main" id="{12A40478-377A-4B2B-B6A9-9E5539DE34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0"/>
            <a:ext cx="609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zoom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>
            <a:extLst>
              <a:ext uri="{FF2B5EF4-FFF2-40B4-BE49-F238E27FC236}">
                <a16:creationId xmlns:a16="http://schemas.microsoft.com/office/drawing/2014/main" id="{6E7658DB-674F-4DA4-81BA-A1EEFD5BCA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zoom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>
            <a:extLst>
              <a:ext uri="{FF2B5EF4-FFF2-40B4-BE49-F238E27FC236}">
                <a16:creationId xmlns:a16="http://schemas.microsoft.com/office/drawing/2014/main" id="{C9A8A6F0-BB37-4BA6-AF9E-B57D3FD569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3200400" cy="46482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en-NL" sz="2800" b="1" i="1"/>
              <a:t>MATURING</a:t>
            </a:r>
          </a:p>
          <a:p>
            <a:pPr lvl="1">
              <a:lnSpc>
                <a:spcPct val="90000"/>
              </a:lnSpc>
              <a:buFontTx/>
              <a:buBlip>
                <a:blip r:embed="rId2"/>
              </a:buBlip>
            </a:pPr>
            <a:r>
              <a:rPr lang="en-US" altLang="en-NL"/>
              <a:t>up to 5 years</a:t>
            </a:r>
          </a:p>
          <a:p>
            <a:pPr lvl="1">
              <a:lnSpc>
                <a:spcPct val="90000"/>
              </a:lnSpc>
              <a:buFontTx/>
              <a:buBlip>
                <a:blip r:embed="rId2"/>
              </a:buBlip>
            </a:pPr>
            <a:endParaRPr lang="en-US" altLang="en-NL"/>
          </a:p>
          <a:p>
            <a:pPr lvl="1">
              <a:lnSpc>
                <a:spcPct val="90000"/>
              </a:lnSpc>
              <a:buFontTx/>
              <a:buBlip>
                <a:blip r:embed="rId2"/>
              </a:buBlip>
            </a:pPr>
            <a:r>
              <a:rPr lang="en-US" altLang="en-NL"/>
              <a:t>flavours enhanced by contact with the lees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NL"/>
              <a:t> </a:t>
            </a:r>
          </a:p>
          <a:p>
            <a:pPr lvl="1">
              <a:lnSpc>
                <a:spcPct val="90000"/>
              </a:lnSpc>
              <a:buFontTx/>
              <a:buBlip>
                <a:blip r:embed="rId2"/>
              </a:buBlip>
            </a:pPr>
            <a:r>
              <a:rPr lang="en-US" altLang="en-NL"/>
              <a:t>disgorgement delayed as long as possible</a:t>
            </a:r>
          </a:p>
        </p:txBody>
      </p:sp>
      <p:sp>
        <p:nvSpPr>
          <p:cNvPr id="26629" name="Rectangle 5">
            <a:extLst>
              <a:ext uri="{FF2B5EF4-FFF2-40B4-BE49-F238E27FC236}">
                <a16:creationId xmlns:a16="http://schemas.microsoft.com/office/drawing/2014/main" id="{F2A0A746-F41A-41EF-876B-F820907D28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610600" cy="914400"/>
          </a:xfrm>
          <a:solidFill>
            <a:srgbClr val="FFFF66"/>
          </a:solidFill>
          <a:ln/>
        </p:spPr>
        <p:txBody>
          <a:bodyPr/>
          <a:lstStyle/>
          <a:p>
            <a:br>
              <a:rPr lang="en-US" altLang="en-NL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en-US" altLang="en-NL">
                <a:effectLst>
                  <a:outerShdw blurRad="38100" dist="38100" dir="2700000" algn="tl">
                    <a:srgbClr val="FFFFFF"/>
                  </a:outerShdw>
                </a:effectLst>
              </a:rPr>
              <a:t>THE METHODE CHAMPENOISE</a:t>
            </a:r>
            <a:br>
              <a:rPr lang="en-US" altLang="en-NL"/>
            </a:br>
            <a:endParaRPr lang="en-US" altLang="en-NL"/>
          </a:p>
        </p:txBody>
      </p:sp>
      <p:pic>
        <p:nvPicPr>
          <p:cNvPr id="26630" name="Picture 6">
            <a:extLst>
              <a:ext uri="{FF2B5EF4-FFF2-40B4-BE49-F238E27FC236}">
                <a16:creationId xmlns:a16="http://schemas.microsoft.com/office/drawing/2014/main" id="{E7E026F5-995B-4C65-B970-B391734977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524000"/>
            <a:ext cx="2971800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zoom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>
            <a:extLst>
              <a:ext uri="{FF2B5EF4-FFF2-40B4-BE49-F238E27FC236}">
                <a16:creationId xmlns:a16="http://schemas.microsoft.com/office/drawing/2014/main" id="{57C62A1E-5815-40D9-8C8C-AA8E8D6497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600200"/>
            <a:ext cx="7772400" cy="41148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en-NL" b="1" i="1"/>
              <a:t>DISGORGING &amp; DOSAGE</a:t>
            </a:r>
            <a:endParaRPr lang="en-US" altLang="en-NL" i="1"/>
          </a:p>
          <a:p>
            <a:pPr lvl="1">
              <a:lnSpc>
                <a:spcPct val="90000"/>
              </a:lnSpc>
            </a:pPr>
            <a:endParaRPr lang="en-US" altLang="en-NL" i="1"/>
          </a:p>
          <a:p>
            <a:pPr lvl="1">
              <a:lnSpc>
                <a:spcPct val="90000"/>
              </a:lnSpc>
              <a:buFontTx/>
              <a:buBlip>
                <a:blip r:embed="rId2"/>
              </a:buBlip>
            </a:pPr>
            <a:r>
              <a:rPr lang="en-US" altLang="en-NL" sz="3000"/>
              <a:t>undertaken by a </a:t>
            </a:r>
            <a:r>
              <a:rPr lang="en-US" altLang="en-NL" sz="3000" b="1" i="1"/>
              <a:t>“degorgeur</a:t>
            </a:r>
            <a:r>
              <a:rPr lang="en-US" altLang="en-NL" sz="3000"/>
              <a:t>”</a:t>
            </a:r>
          </a:p>
          <a:p>
            <a:pPr lvl="1">
              <a:lnSpc>
                <a:spcPct val="90000"/>
              </a:lnSpc>
              <a:buFontTx/>
              <a:buBlip>
                <a:blip r:embed="rId2"/>
              </a:buBlip>
            </a:pPr>
            <a:endParaRPr lang="en-US" altLang="en-NL" sz="3000"/>
          </a:p>
          <a:p>
            <a:pPr lvl="1">
              <a:lnSpc>
                <a:spcPct val="90000"/>
              </a:lnSpc>
              <a:buFontTx/>
              <a:buBlip>
                <a:blip r:embed="rId2"/>
              </a:buBlip>
            </a:pPr>
            <a:r>
              <a:rPr lang="en-US" altLang="en-NL" sz="3000"/>
              <a:t>the neck of the bottle is immersed in chilled brine &amp; the frozen plug removed by pressure</a:t>
            </a:r>
          </a:p>
          <a:p>
            <a:pPr lvl="1">
              <a:lnSpc>
                <a:spcPct val="90000"/>
              </a:lnSpc>
              <a:buFontTx/>
              <a:buBlip>
                <a:blip r:embed="rId2"/>
              </a:buBlip>
            </a:pPr>
            <a:endParaRPr lang="en-US" altLang="en-NL" sz="3000"/>
          </a:p>
          <a:p>
            <a:pPr lvl="1">
              <a:lnSpc>
                <a:spcPct val="90000"/>
              </a:lnSpc>
              <a:buFontTx/>
              <a:buBlip>
                <a:blip r:embed="rId2"/>
              </a:buBlip>
            </a:pPr>
            <a:r>
              <a:rPr lang="en-US" altLang="en-NL" sz="3000"/>
              <a:t>Loss of liquid needs to be topped up.</a:t>
            </a:r>
          </a:p>
        </p:txBody>
      </p:sp>
      <p:sp>
        <p:nvSpPr>
          <p:cNvPr id="28677" name="Rectangle 5">
            <a:extLst>
              <a:ext uri="{FF2B5EF4-FFF2-40B4-BE49-F238E27FC236}">
                <a16:creationId xmlns:a16="http://schemas.microsoft.com/office/drawing/2014/main" id="{D7BF57C7-709F-4337-8CF6-A0C1D6CE9A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610600" cy="914400"/>
          </a:xfrm>
          <a:solidFill>
            <a:srgbClr val="FFFF66"/>
          </a:solidFill>
          <a:ln/>
        </p:spPr>
        <p:txBody>
          <a:bodyPr/>
          <a:lstStyle/>
          <a:p>
            <a:br>
              <a:rPr lang="en-US" altLang="en-NL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en-US" altLang="en-NL">
                <a:effectLst>
                  <a:outerShdw blurRad="38100" dist="38100" dir="2700000" algn="tl">
                    <a:srgbClr val="FFFFFF"/>
                  </a:outerShdw>
                </a:effectLst>
              </a:rPr>
              <a:t>THE METHODE CHAMPENOISE</a:t>
            </a:r>
            <a:br>
              <a:rPr lang="en-US" altLang="en-NL"/>
            </a:br>
            <a:endParaRPr lang="en-US" altLang="en-NL"/>
          </a:p>
        </p:txBody>
      </p:sp>
    </p:spTree>
  </p:cSld>
  <p:clrMapOvr>
    <a:masterClrMapping/>
  </p:clrMapOvr>
  <p:transition>
    <p:zoom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2F003A56-D264-4197-A6B3-F318CA7489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600200"/>
            <a:ext cx="7772400" cy="4114800"/>
          </a:xfrm>
        </p:spPr>
        <p:txBody>
          <a:bodyPr/>
          <a:lstStyle/>
          <a:p>
            <a:pPr lvl="1">
              <a:buFontTx/>
              <a:buBlip>
                <a:blip r:embed="rId2"/>
              </a:buBlip>
            </a:pPr>
            <a:r>
              <a:rPr lang="en-US" altLang="en-NL" sz="3200"/>
              <a:t>Acidity  needs to be neutralised . </a:t>
            </a:r>
          </a:p>
          <a:p>
            <a:pPr lvl="1">
              <a:buFontTx/>
              <a:buBlip>
                <a:blip r:embed="rId2"/>
              </a:buBlip>
            </a:pPr>
            <a:endParaRPr lang="en-US" altLang="en-NL" sz="3200"/>
          </a:p>
          <a:p>
            <a:pPr lvl="1">
              <a:buFontTx/>
              <a:buBlip>
                <a:blip r:embed="rId2"/>
              </a:buBlip>
            </a:pPr>
            <a:r>
              <a:rPr lang="en-US" altLang="en-NL" sz="3200"/>
              <a:t>Done with the </a:t>
            </a:r>
            <a:r>
              <a:rPr lang="en-US" altLang="en-NL" sz="3200" b="1" i="1"/>
              <a:t>“Liqueur d’expedition</a:t>
            </a:r>
            <a:r>
              <a:rPr lang="en-US" altLang="en-NL" sz="3200"/>
              <a:t>”(wine &amp; sugar)</a:t>
            </a:r>
          </a:p>
          <a:p>
            <a:pPr lvl="1">
              <a:buFontTx/>
              <a:buBlip>
                <a:blip r:embed="rId2"/>
              </a:buBlip>
            </a:pPr>
            <a:endParaRPr lang="en-US" altLang="en-NL" sz="3200"/>
          </a:p>
          <a:p>
            <a:pPr lvl="1">
              <a:buFontTx/>
              <a:buBlip>
                <a:blip r:embed="rId2"/>
              </a:buBlip>
            </a:pPr>
            <a:r>
              <a:rPr lang="en-US" altLang="en-NL" sz="3200"/>
              <a:t>Amount added is called the </a:t>
            </a:r>
            <a:r>
              <a:rPr lang="en-US" altLang="en-NL" sz="3200" b="1" i="1"/>
              <a:t>“ dosage”</a:t>
            </a:r>
          </a:p>
          <a:p>
            <a:pPr>
              <a:buFontTx/>
              <a:buNone/>
            </a:pPr>
            <a:endParaRPr lang="en-US" altLang="en-NL"/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965B2683-9A07-4344-8B73-05DF220999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610600" cy="914400"/>
          </a:xfrm>
          <a:solidFill>
            <a:srgbClr val="FFFF66"/>
          </a:solidFill>
          <a:ln/>
        </p:spPr>
        <p:txBody>
          <a:bodyPr/>
          <a:lstStyle/>
          <a:p>
            <a:br>
              <a:rPr lang="en-US" altLang="en-NL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en-US" altLang="en-NL">
                <a:effectLst>
                  <a:outerShdw blurRad="38100" dist="38100" dir="2700000" algn="tl">
                    <a:srgbClr val="FFFFFF"/>
                  </a:outerShdw>
                </a:effectLst>
              </a:rPr>
              <a:t>THE METHODE CHAMPENOISE</a:t>
            </a:r>
            <a:br>
              <a:rPr lang="en-US" altLang="en-NL"/>
            </a:br>
            <a:endParaRPr lang="en-US" altLang="en-NL"/>
          </a:p>
        </p:txBody>
      </p:sp>
    </p:spTree>
  </p:cSld>
  <p:clrMapOvr>
    <a:masterClrMapping/>
  </p:clrMapOvr>
  <p:transition>
    <p:zoom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>
            <a:extLst>
              <a:ext uri="{FF2B5EF4-FFF2-40B4-BE49-F238E27FC236}">
                <a16:creationId xmlns:a16="http://schemas.microsoft.com/office/drawing/2014/main" id="{1E8DA51F-A4E8-4259-A84D-D677D932EF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zoom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>
            <a:extLst>
              <a:ext uri="{FF2B5EF4-FFF2-40B4-BE49-F238E27FC236}">
                <a16:creationId xmlns:a16="http://schemas.microsoft.com/office/drawing/2014/main" id="{5FDC813F-8501-412C-90AA-5C3C0CC2FC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NL" b="1" i="1"/>
              <a:t>FINISHING</a:t>
            </a:r>
          </a:p>
          <a:p>
            <a:pPr>
              <a:buFontTx/>
              <a:buBlip>
                <a:blip r:embed="rId2"/>
              </a:buBlip>
            </a:pPr>
            <a:endParaRPr lang="en-US" altLang="en-NL"/>
          </a:p>
          <a:p>
            <a:pPr>
              <a:buFontTx/>
              <a:buBlip>
                <a:blip r:embed="rId2"/>
              </a:buBlip>
            </a:pPr>
            <a:r>
              <a:rPr lang="en-US" altLang="en-NL"/>
              <a:t>Corking</a:t>
            </a:r>
          </a:p>
          <a:p>
            <a:pPr>
              <a:buFontTx/>
              <a:buBlip>
                <a:blip r:embed="rId2"/>
              </a:buBlip>
            </a:pPr>
            <a:endParaRPr lang="en-US" altLang="en-NL"/>
          </a:p>
          <a:p>
            <a:pPr>
              <a:buFontTx/>
              <a:buBlip>
                <a:blip r:embed="rId2"/>
              </a:buBlip>
            </a:pPr>
            <a:r>
              <a:rPr lang="en-US" altLang="en-NL"/>
              <a:t>Shaking</a:t>
            </a:r>
          </a:p>
          <a:p>
            <a:pPr>
              <a:buFontTx/>
              <a:buBlip>
                <a:blip r:embed="rId2"/>
              </a:buBlip>
            </a:pPr>
            <a:endParaRPr lang="en-US" altLang="en-NL"/>
          </a:p>
          <a:p>
            <a:pPr>
              <a:buFontTx/>
              <a:buBlip>
                <a:blip r:embed="rId2"/>
              </a:buBlip>
            </a:pPr>
            <a:r>
              <a:rPr lang="en-US" altLang="en-NL"/>
              <a:t>Labeling</a:t>
            </a:r>
            <a:endParaRPr lang="en-US" altLang="en-NL" b="1"/>
          </a:p>
          <a:p>
            <a:endParaRPr lang="en-US" altLang="en-NL" b="1"/>
          </a:p>
          <a:p>
            <a:pPr>
              <a:buFontTx/>
              <a:buNone/>
            </a:pPr>
            <a:endParaRPr lang="en-US" altLang="en-NL" b="1" i="1"/>
          </a:p>
        </p:txBody>
      </p:sp>
      <p:sp>
        <p:nvSpPr>
          <p:cNvPr id="30725" name="Rectangle 5">
            <a:extLst>
              <a:ext uri="{FF2B5EF4-FFF2-40B4-BE49-F238E27FC236}">
                <a16:creationId xmlns:a16="http://schemas.microsoft.com/office/drawing/2014/main" id="{8F4A747F-5F90-49B7-961C-7716A6026E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610600" cy="914400"/>
          </a:xfrm>
          <a:solidFill>
            <a:srgbClr val="FFFF66"/>
          </a:solidFill>
          <a:ln/>
        </p:spPr>
        <p:txBody>
          <a:bodyPr/>
          <a:lstStyle/>
          <a:p>
            <a:br>
              <a:rPr lang="en-US" altLang="en-NL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en-US" altLang="en-NL">
                <a:effectLst>
                  <a:outerShdw blurRad="38100" dist="38100" dir="2700000" algn="tl">
                    <a:srgbClr val="FFFFFF"/>
                  </a:outerShdw>
                </a:effectLst>
              </a:rPr>
              <a:t>THE METHODE CHAMPENOISE</a:t>
            </a:r>
            <a:br>
              <a:rPr lang="en-US" altLang="en-NL"/>
            </a:br>
            <a:endParaRPr lang="en-US" altLang="en-NL"/>
          </a:p>
        </p:txBody>
      </p:sp>
    </p:spTree>
  </p:cSld>
  <p:clrMapOvr>
    <a:masterClrMapping/>
  </p:clrMapOvr>
  <p:transition>
    <p:zoom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7E92D396-1090-4C76-AA66-DFD4992D26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  <a:solidFill>
            <a:srgbClr val="FFFF66"/>
          </a:solidFill>
        </p:spPr>
        <p:txBody>
          <a:bodyPr/>
          <a:lstStyle/>
          <a:p>
            <a:r>
              <a:rPr lang="en-US" altLang="en-NL"/>
              <a:t>LEVELS OF SWEETNESS</a:t>
            </a:r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E927CC21-A324-400B-A2AB-AB96D869C6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NL" b="1"/>
              <a:t>Residual sugar measured in grams per litre</a:t>
            </a:r>
            <a:endParaRPr lang="en-US" altLang="en-NL"/>
          </a:p>
        </p:txBody>
      </p:sp>
      <p:pic>
        <p:nvPicPr>
          <p:cNvPr id="48132" name="Picture 4">
            <a:extLst>
              <a:ext uri="{FF2B5EF4-FFF2-40B4-BE49-F238E27FC236}">
                <a16:creationId xmlns:a16="http://schemas.microsoft.com/office/drawing/2014/main" id="{64941F67-DCAE-49FA-B95D-37AC5E469C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971800"/>
            <a:ext cx="85344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zoom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F073FB7F-7329-4875-AA68-EFC5D3E702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FFFF66"/>
          </a:solidFill>
        </p:spPr>
        <p:txBody>
          <a:bodyPr/>
          <a:lstStyle/>
          <a:p>
            <a:r>
              <a:rPr lang="en-US" altLang="en-NL"/>
              <a:t>CHAMPAGNE CORKS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2133FE79-BE2A-4AD3-A407-08BE0E0A0F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NL" altLang="en-NL"/>
          </a:p>
        </p:txBody>
      </p:sp>
      <p:pic>
        <p:nvPicPr>
          <p:cNvPr id="31748" name="Picture 4">
            <a:extLst>
              <a:ext uri="{FF2B5EF4-FFF2-40B4-BE49-F238E27FC236}">
                <a16:creationId xmlns:a16="http://schemas.microsoft.com/office/drawing/2014/main" id="{9A0A6770-7612-4783-A554-AFDE8B7905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7550"/>
            <a:ext cx="9144000" cy="487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zoom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320B63F2-6E7B-43E6-89F4-585CDB0123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FFFF66"/>
          </a:solidFill>
        </p:spPr>
        <p:txBody>
          <a:bodyPr/>
          <a:lstStyle/>
          <a:p>
            <a:r>
              <a:rPr lang="en-US" altLang="en-NL"/>
              <a:t>STYLES OF CHAMPAGNE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5F8418A8-F305-4603-9E6A-A524A8E77E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Blip>
                <a:blip r:embed="rId2"/>
              </a:buBlip>
            </a:pPr>
            <a:r>
              <a:rPr lang="en-US" altLang="en-NL" sz="3400" b="1" i="1"/>
              <a:t>Luxury Cuvee</a:t>
            </a:r>
            <a:r>
              <a:rPr lang="en-US" altLang="en-NL" sz="2800" b="1" i="1"/>
              <a:t>- outstanding year, expensive</a:t>
            </a:r>
          </a:p>
          <a:p>
            <a:pPr>
              <a:lnSpc>
                <a:spcPct val="90000"/>
              </a:lnSpc>
              <a:buFontTx/>
              <a:buBlip>
                <a:blip r:embed="rId2"/>
              </a:buBlip>
            </a:pPr>
            <a:endParaRPr lang="en-US" altLang="en-NL" sz="3400" b="1" i="1"/>
          </a:p>
          <a:p>
            <a:pPr>
              <a:lnSpc>
                <a:spcPct val="90000"/>
              </a:lnSpc>
              <a:buFontTx/>
              <a:buBlip>
                <a:blip r:embed="rId2"/>
              </a:buBlip>
            </a:pPr>
            <a:r>
              <a:rPr lang="en-US" altLang="en-NL" sz="3400" b="1" i="1"/>
              <a:t>Vintage</a:t>
            </a:r>
          </a:p>
          <a:p>
            <a:pPr>
              <a:lnSpc>
                <a:spcPct val="90000"/>
              </a:lnSpc>
              <a:buFontTx/>
              <a:buBlip>
                <a:blip r:embed="rId2"/>
              </a:buBlip>
            </a:pPr>
            <a:endParaRPr lang="en-US" altLang="en-NL" sz="3400" b="1" i="1"/>
          </a:p>
          <a:p>
            <a:pPr>
              <a:lnSpc>
                <a:spcPct val="90000"/>
              </a:lnSpc>
              <a:buFontTx/>
              <a:buBlip>
                <a:blip r:embed="rId2"/>
              </a:buBlip>
            </a:pPr>
            <a:r>
              <a:rPr lang="en-US" altLang="en-NL" sz="3400" b="1" i="1"/>
              <a:t>Non Vintage</a:t>
            </a:r>
          </a:p>
          <a:p>
            <a:pPr>
              <a:lnSpc>
                <a:spcPct val="90000"/>
              </a:lnSpc>
              <a:buFontTx/>
              <a:buBlip>
                <a:blip r:embed="rId2"/>
              </a:buBlip>
            </a:pPr>
            <a:endParaRPr lang="en-US" altLang="en-NL" sz="3400" b="1" i="1"/>
          </a:p>
          <a:p>
            <a:pPr>
              <a:lnSpc>
                <a:spcPct val="90000"/>
              </a:lnSpc>
              <a:buFontTx/>
              <a:buBlip>
                <a:blip r:embed="rId2"/>
              </a:buBlip>
            </a:pPr>
            <a:r>
              <a:rPr lang="en-US" altLang="en-NL" sz="3400" b="1" i="1"/>
              <a:t>Pink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n-NL" sz="2800" i="1"/>
          </a:p>
          <a:p>
            <a:pPr>
              <a:lnSpc>
                <a:spcPct val="90000"/>
              </a:lnSpc>
              <a:buFontTx/>
              <a:buNone/>
            </a:pPr>
            <a:endParaRPr lang="en-US" altLang="en-NL" sz="2800" b="1"/>
          </a:p>
        </p:txBody>
      </p:sp>
    </p:spTree>
  </p:cSld>
  <p:clrMapOvr>
    <a:masterClrMapping/>
  </p:clrMapOvr>
  <p:transition>
    <p:zoom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3">
            <a:extLst>
              <a:ext uri="{FF2B5EF4-FFF2-40B4-BE49-F238E27FC236}">
                <a16:creationId xmlns:a16="http://schemas.microsoft.com/office/drawing/2014/main" id="{81700E1A-6D22-4AC4-BCA8-F33F44AC2F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Blip>
                <a:blip r:embed="rId2"/>
              </a:buBlip>
            </a:pPr>
            <a:r>
              <a:rPr lang="en-US" altLang="en-NL" b="1" i="1"/>
              <a:t>Blanc de Blanc</a:t>
            </a:r>
          </a:p>
          <a:p>
            <a:pPr lvl="1">
              <a:lnSpc>
                <a:spcPct val="90000"/>
              </a:lnSpc>
              <a:buFontTx/>
              <a:buBlip>
                <a:blip r:embed="rId2"/>
              </a:buBlip>
            </a:pPr>
            <a:r>
              <a:rPr lang="en-US" altLang="en-NL" sz="2000" i="1"/>
              <a:t>“</a:t>
            </a:r>
            <a:r>
              <a:rPr lang="en-US" altLang="en-NL" b="1" i="1"/>
              <a:t>White of whites”</a:t>
            </a:r>
          </a:p>
          <a:p>
            <a:pPr lvl="1">
              <a:lnSpc>
                <a:spcPct val="90000"/>
              </a:lnSpc>
              <a:buFontTx/>
              <a:buBlip>
                <a:blip r:embed="rId2"/>
              </a:buBlip>
            </a:pPr>
            <a:r>
              <a:rPr lang="en-US" altLang="en-NL" b="1" i="1"/>
              <a:t> Chardonnay</a:t>
            </a:r>
          </a:p>
          <a:p>
            <a:pPr lvl="1">
              <a:lnSpc>
                <a:spcPct val="90000"/>
              </a:lnSpc>
              <a:buFontTx/>
              <a:buBlip>
                <a:blip r:embed="rId2"/>
              </a:buBlip>
            </a:pPr>
            <a:r>
              <a:rPr lang="en-US" altLang="en-NL" b="1" i="1"/>
              <a:t> Greatest Blanc de Noir potential</a:t>
            </a:r>
          </a:p>
          <a:p>
            <a:pPr lvl="1">
              <a:lnSpc>
                <a:spcPct val="90000"/>
              </a:lnSpc>
              <a:buFontTx/>
              <a:buBlip>
                <a:blip r:embed="rId2"/>
              </a:buBlip>
            </a:pPr>
            <a:endParaRPr lang="en-US" altLang="en-NL" b="1" i="1"/>
          </a:p>
          <a:p>
            <a:pPr>
              <a:lnSpc>
                <a:spcPct val="90000"/>
              </a:lnSpc>
              <a:buFontTx/>
              <a:buBlip>
                <a:blip r:embed="rId2"/>
              </a:buBlip>
            </a:pPr>
            <a:r>
              <a:rPr lang="en-US" altLang="en-NL" b="1" i="1"/>
              <a:t>Cremant</a:t>
            </a:r>
          </a:p>
          <a:p>
            <a:pPr>
              <a:lnSpc>
                <a:spcPct val="90000"/>
              </a:lnSpc>
              <a:buFontTx/>
              <a:buBlip>
                <a:blip r:embed="rId2"/>
              </a:buBlip>
            </a:pPr>
            <a:endParaRPr lang="en-US" altLang="en-NL" i="1"/>
          </a:p>
          <a:p>
            <a:pPr>
              <a:lnSpc>
                <a:spcPct val="90000"/>
              </a:lnSpc>
              <a:buFontTx/>
              <a:buBlip>
                <a:blip r:embed="rId2"/>
              </a:buBlip>
            </a:pPr>
            <a:r>
              <a:rPr lang="en-US" altLang="en-NL" b="1" i="1"/>
              <a:t>Non Dosage or Extra Brut</a:t>
            </a:r>
            <a:endParaRPr lang="en-US" altLang="en-NL" b="1"/>
          </a:p>
        </p:txBody>
      </p:sp>
      <p:sp>
        <p:nvSpPr>
          <p:cNvPr id="39941" name="Rectangle 5">
            <a:extLst>
              <a:ext uri="{FF2B5EF4-FFF2-40B4-BE49-F238E27FC236}">
                <a16:creationId xmlns:a16="http://schemas.microsoft.com/office/drawing/2014/main" id="{60B19EC5-473D-40C6-8FD1-CBBE9670B3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FFFF66"/>
          </a:solidFill>
          <a:ln/>
        </p:spPr>
        <p:txBody>
          <a:bodyPr/>
          <a:lstStyle/>
          <a:p>
            <a:r>
              <a:rPr lang="en-US" altLang="en-NL"/>
              <a:t>STYLES OF CHAMPAGNE</a:t>
            </a:r>
          </a:p>
        </p:txBody>
      </p:sp>
    </p:spTree>
  </p:cSld>
  <p:clrMapOvr>
    <a:masterClrMapping/>
  </p:clrMapOvr>
  <p:transition>
    <p:zoom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3">
            <a:extLst>
              <a:ext uri="{FF2B5EF4-FFF2-40B4-BE49-F238E27FC236}">
                <a16:creationId xmlns:a16="http://schemas.microsoft.com/office/drawing/2014/main" id="{C50E4354-BC2D-4BD3-BEAC-E025B4A08A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Blip>
                <a:blip r:embed="rId2"/>
              </a:buBlip>
            </a:pPr>
            <a:r>
              <a:rPr lang="en-US" altLang="en-NL" b="1" i="1"/>
              <a:t> Buyers Own Brand</a:t>
            </a:r>
          </a:p>
          <a:p>
            <a:pPr>
              <a:buFontTx/>
              <a:buBlip>
                <a:blip r:embed="rId2"/>
              </a:buBlip>
            </a:pPr>
            <a:endParaRPr lang="en-US" altLang="en-NL" b="1" i="1"/>
          </a:p>
          <a:p>
            <a:pPr>
              <a:buFontTx/>
              <a:buBlip>
                <a:blip r:embed="rId2"/>
              </a:buBlip>
            </a:pPr>
            <a:r>
              <a:rPr lang="en-US" altLang="en-NL" b="1" i="1"/>
              <a:t>Coteaux Champagne</a:t>
            </a:r>
            <a:endParaRPr lang="en-US" altLang="en-NL"/>
          </a:p>
        </p:txBody>
      </p:sp>
      <p:pic>
        <p:nvPicPr>
          <p:cNvPr id="54276" name="Picture 4">
            <a:extLst>
              <a:ext uri="{FF2B5EF4-FFF2-40B4-BE49-F238E27FC236}">
                <a16:creationId xmlns:a16="http://schemas.microsoft.com/office/drawing/2014/main" id="{77635CFB-4DEC-4583-8846-22517FB55E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85763"/>
            <a:ext cx="2514600" cy="608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zoom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0C75F86E-367C-4698-8EE8-E463BD05FC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  <a:solidFill>
            <a:srgbClr val="FFFF66"/>
          </a:solidFill>
        </p:spPr>
        <p:txBody>
          <a:bodyPr/>
          <a:lstStyle/>
          <a:p>
            <a:r>
              <a:rPr lang="en-US" altLang="en-NL"/>
              <a:t>BOTTLE SIZES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B860B5D5-C446-4FFE-8F7B-757FE8B162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772400" cy="4267200"/>
          </a:xfrm>
        </p:spPr>
        <p:txBody>
          <a:bodyPr/>
          <a:lstStyle/>
          <a:p>
            <a:r>
              <a:rPr lang="en-US" altLang="en-NL" sz="2900"/>
              <a:t>Half ( a Flasher)        	 375 ml</a:t>
            </a:r>
          </a:p>
          <a:p>
            <a:r>
              <a:rPr lang="en-US" altLang="en-NL" sz="2900"/>
              <a:t>Flasher	           	  750ml</a:t>
            </a:r>
          </a:p>
          <a:p>
            <a:r>
              <a:rPr lang="en-US" altLang="en-NL" sz="2900"/>
              <a:t>Magnum			  750ml X 2</a:t>
            </a:r>
          </a:p>
          <a:p>
            <a:r>
              <a:rPr lang="en-US" altLang="en-NL" sz="2900"/>
              <a:t>Jeroboam	           	  750 X 4</a:t>
            </a:r>
          </a:p>
          <a:p>
            <a:r>
              <a:rPr lang="en-US" altLang="en-NL" sz="2900"/>
              <a:t>Rehoboam		  700 ml X 6</a:t>
            </a:r>
          </a:p>
          <a:p>
            <a:r>
              <a:rPr lang="en-US" altLang="en-NL" sz="2900"/>
              <a:t>Methuselah		  700ml X 8</a:t>
            </a:r>
          </a:p>
          <a:p>
            <a:r>
              <a:rPr lang="en-US" altLang="en-NL" sz="2900"/>
              <a:t>Salemanezar		  700ml X 12</a:t>
            </a:r>
          </a:p>
          <a:p>
            <a:r>
              <a:rPr lang="en-US" altLang="en-NL" sz="2900"/>
              <a:t>Balthazar		    	  700ml X 16</a:t>
            </a:r>
          </a:p>
          <a:p>
            <a:r>
              <a:rPr lang="en-US" altLang="en-NL" sz="2900"/>
              <a:t>Nebuchadnezar             700ml X20</a:t>
            </a:r>
          </a:p>
          <a:p>
            <a:endParaRPr lang="en-US" altLang="en-NL"/>
          </a:p>
          <a:p>
            <a:endParaRPr lang="en-US" altLang="en-NL"/>
          </a:p>
          <a:p>
            <a:endParaRPr lang="en-US" altLang="en-NL"/>
          </a:p>
        </p:txBody>
      </p:sp>
    </p:spTree>
  </p:cSld>
  <p:clrMapOvr>
    <a:masterClrMapping/>
  </p:clrMapOvr>
  <p:transition>
    <p:zoom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>
            <a:extLst>
              <a:ext uri="{FF2B5EF4-FFF2-40B4-BE49-F238E27FC236}">
                <a16:creationId xmlns:a16="http://schemas.microsoft.com/office/drawing/2014/main" id="{E1DB38A7-E87E-4F30-A2D5-E2ADA209E5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81000"/>
            <a:ext cx="8153400" cy="617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zoom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06A3E65E-C837-40FF-9FC7-A03443E8D4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1143000"/>
          </a:xfrm>
          <a:solidFill>
            <a:srgbClr val="FFFF66"/>
          </a:solidFill>
        </p:spPr>
        <p:txBody>
          <a:bodyPr/>
          <a:lstStyle/>
          <a:p>
            <a:r>
              <a:rPr lang="en-US" altLang="en-NL" sz="4000"/>
              <a:t>OTHER METHODS OF PRODUCING “THE SPARKLE”</a:t>
            </a:r>
            <a:endParaRPr lang="en-US" altLang="en-NL"/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94AB1023-AEC9-408A-B963-4C1B893722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Blip>
                <a:blip r:embed="rId2"/>
              </a:buBlip>
            </a:pPr>
            <a:r>
              <a:rPr lang="en-US" altLang="en-NL" b="1" i="1"/>
              <a:t>Tank Method</a:t>
            </a:r>
          </a:p>
          <a:p>
            <a:pPr lvl="2">
              <a:buFontTx/>
              <a:buBlip>
                <a:blip r:embed="rId2"/>
              </a:buBlip>
            </a:pPr>
            <a:r>
              <a:rPr lang="en-US" altLang="en-NL"/>
              <a:t>Secondary fermentation in a tank</a:t>
            </a:r>
          </a:p>
          <a:p>
            <a:pPr lvl="2">
              <a:buFontTx/>
              <a:buBlip>
                <a:blip r:embed="rId2"/>
              </a:buBlip>
            </a:pPr>
            <a:r>
              <a:rPr lang="en-US" altLang="en-NL"/>
              <a:t>larger , shorter lived bubbles</a:t>
            </a:r>
          </a:p>
          <a:p>
            <a:pPr lvl="2">
              <a:buFontTx/>
              <a:buBlip>
                <a:blip r:embed="rId2"/>
              </a:buBlip>
            </a:pPr>
            <a:r>
              <a:rPr lang="en-US" altLang="en-NL"/>
              <a:t>cheaper</a:t>
            </a:r>
          </a:p>
          <a:p>
            <a:pPr>
              <a:buFontTx/>
              <a:buBlip>
                <a:blip r:embed="rId2"/>
              </a:buBlip>
            </a:pPr>
            <a:r>
              <a:rPr lang="en-US" altLang="en-NL" b="1" i="1"/>
              <a:t>Transfer</a:t>
            </a:r>
          </a:p>
          <a:p>
            <a:pPr lvl="2">
              <a:buFontTx/>
              <a:buBlip>
                <a:blip r:embed="rId2"/>
              </a:buBlip>
            </a:pPr>
            <a:r>
              <a:rPr lang="en-US" altLang="en-NL"/>
              <a:t>secondary fermentation in the bottle, chilled, filtered, dosed &amp; put back in the bottle</a:t>
            </a:r>
          </a:p>
          <a:p>
            <a:pPr>
              <a:buFontTx/>
              <a:buBlip>
                <a:blip r:embed="rId2"/>
              </a:buBlip>
            </a:pPr>
            <a:r>
              <a:rPr lang="en-US" altLang="en-NL" b="1" i="1"/>
              <a:t>Impregnation</a:t>
            </a:r>
          </a:p>
        </p:txBody>
      </p:sp>
    </p:spTree>
  </p:cSld>
  <p:clrMapOvr>
    <a:masterClrMapping/>
  </p:clrMapOvr>
  <p:transition>
    <p:zoom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C88626A6-2AD3-4E45-8A9B-50477908ED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  <a:solidFill>
            <a:srgbClr val="FFFF66"/>
          </a:solidFill>
        </p:spPr>
        <p:txBody>
          <a:bodyPr/>
          <a:lstStyle/>
          <a:p>
            <a:r>
              <a:rPr lang="en-US" altLang="en-NL"/>
              <a:t>OTHER SPARKLING WINES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E3EA0853-8DAE-418E-9A4A-A7252519B1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772400" cy="42672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Blip>
                <a:blip r:embed="rId2"/>
              </a:buBlip>
            </a:pPr>
            <a:r>
              <a:rPr lang="en-US" altLang="en-NL" sz="3000" b="1" i="1"/>
              <a:t>Spanish</a:t>
            </a:r>
            <a:r>
              <a:rPr lang="en-US" altLang="en-NL" sz="3000"/>
              <a:t>- Cava wines largest producers are </a:t>
            </a:r>
            <a:r>
              <a:rPr lang="en-US" altLang="en-NL" sz="3000" i="1"/>
              <a:t>Cordoniu &amp; Friexenet</a:t>
            </a:r>
          </a:p>
          <a:p>
            <a:pPr>
              <a:lnSpc>
                <a:spcPct val="90000"/>
              </a:lnSpc>
              <a:buFontTx/>
              <a:buBlip>
                <a:blip r:embed="rId2"/>
              </a:buBlip>
            </a:pPr>
            <a:endParaRPr lang="en-US" altLang="en-NL" sz="3000"/>
          </a:p>
          <a:p>
            <a:pPr>
              <a:lnSpc>
                <a:spcPct val="90000"/>
              </a:lnSpc>
              <a:buFontTx/>
              <a:buBlip>
                <a:blip r:embed="rId2"/>
              </a:buBlip>
            </a:pPr>
            <a:r>
              <a:rPr lang="en-US" altLang="en-NL" sz="3000" b="1" i="1"/>
              <a:t>Italian</a:t>
            </a:r>
            <a:r>
              <a:rPr lang="en-US" altLang="en-NL" sz="3000"/>
              <a:t>- Asti Spumante</a:t>
            </a:r>
          </a:p>
          <a:p>
            <a:pPr>
              <a:lnSpc>
                <a:spcPct val="90000"/>
              </a:lnSpc>
              <a:buFontTx/>
              <a:buBlip>
                <a:blip r:embed="rId2"/>
              </a:buBlip>
            </a:pPr>
            <a:endParaRPr lang="en-US" altLang="en-NL" sz="3000"/>
          </a:p>
          <a:p>
            <a:pPr>
              <a:lnSpc>
                <a:spcPct val="90000"/>
              </a:lnSpc>
              <a:buFontTx/>
              <a:buBlip>
                <a:blip r:embed="rId2"/>
              </a:buBlip>
            </a:pPr>
            <a:r>
              <a:rPr lang="en-US" altLang="en-NL" sz="3000" b="1" i="1"/>
              <a:t>German</a:t>
            </a:r>
            <a:r>
              <a:rPr lang="en-US" altLang="en-NL" sz="3000"/>
              <a:t> Sekt</a:t>
            </a:r>
          </a:p>
          <a:p>
            <a:pPr>
              <a:lnSpc>
                <a:spcPct val="90000"/>
              </a:lnSpc>
              <a:buFontTx/>
              <a:buBlip>
                <a:blip r:embed="rId2"/>
              </a:buBlip>
            </a:pPr>
            <a:endParaRPr lang="en-US" altLang="en-NL" sz="3000"/>
          </a:p>
          <a:p>
            <a:pPr>
              <a:lnSpc>
                <a:spcPct val="90000"/>
              </a:lnSpc>
              <a:buFontTx/>
              <a:buBlip>
                <a:blip r:embed="rId2"/>
              </a:buBlip>
            </a:pPr>
            <a:r>
              <a:rPr lang="en-US" altLang="en-NL" sz="3000" b="1" i="1"/>
              <a:t>French Sparkling wines</a:t>
            </a:r>
            <a:r>
              <a:rPr lang="en-US" altLang="en-NL" sz="3000"/>
              <a:t>: Burgundy &amp; Alsace make Cremants , also in the Loire Valley</a:t>
            </a:r>
          </a:p>
          <a:p>
            <a:pPr>
              <a:lnSpc>
                <a:spcPct val="90000"/>
              </a:lnSpc>
              <a:buFontTx/>
              <a:buBlip>
                <a:blip r:embed="rId2"/>
              </a:buBlip>
            </a:pPr>
            <a:endParaRPr lang="en-US" altLang="en-NL" sz="3000"/>
          </a:p>
          <a:p>
            <a:pPr>
              <a:lnSpc>
                <a:spcPct val="90000"/>
              </a:lnSpc>
            </a:pPr>
            <a:endParaRPr lang="en-US" altLang="en-NL" sz="3000"/>
          </a:p>
        </p:txBody>
      </p:sp>
    </p:spTree>
  </p:cSld>
  <p:clrMapOvr>
    <a:masterClrMapping/>
  </p:clrMapOvr>
  <p:transition>
    <p:zoom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110FEE46-4EAD-40EE-9FD1-8614A3702A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914400"/>
          </a:xfrm>
          <a:solidFill>
            <a:srgbClr val="FFFF66"/>
          </a:solidFill>
        </p:spPr>
        <p:txBody>
          <a:bodyPr/>
          <a:lstStyle/>
          <a:p>
            <a:br>
              <a:rPr lang="en-US" altLang="en-NL"/>
            </a:br>
            <a:r>
              <a:rPr lang="en-US" altLang="en-NL"/>
              <a:t>SERVICE OF CHAMPAGNE</a:t>
            </a:r>
            <a:br>
              <a:rPr lang="en-US" altLang="en-NL"/>
            </a:br>
            <a:endParaRPr lang="en-US" altLang="en-NL"/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4F9A2DEA-E5B2-4735-9C4A-A2B47B43BA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572000"/>
          </a:xfrm>
        </p:spPr>
        <p:txBody>
          <a:bodyPr/>
          <a:lstStyle/>
          <a:p>
            <a:pPr>
              <a:buFontTx/>
              <a:buBlip>
                <a:blip r:embed="rId2"/>
              </a:buBlip>
            </a:pPr>
            <a:r>
              <a:rPr lang="en-US" altLang="en-NL" sz="2800" b="1" i="1"/>
              <a:t>When…..</a:t>
            </a:r>
            <a:r>
              <a:rPr lang="en-US" altLang="en-NL" sz="2800"/>
              <a:t>For celebrations any time,as an aperitif, very occasionally with light meals,with dessert( sweet ‘demi-sec’ only)</a:t>
            </a:r>
          </a:p>
          <a:p>
            <a:pPr>
              <a:buFontTx/>
              <a:buBlip>
                <a:blip r:embed="rId2"/>
              </a:buBlip>
            </a:pPr>
            <a:endParaRPr lang="en-US" altLang="en-NL" sz="2800" b="1" i="1"/>
          </a:p>
          <a:p>
            <a:pPr>
              <a:buFontTx/>
              <a:buBlip>
                <a:blip r:embed="rId2"/>
              </a:buBlip>
            </a:pPr>
            <a:r>
              <a:rPr lang="en-US" altLang="en-NL" sz="2800" b="1" i="1"/>
              <a:t>How</a:t>
            </a:r>
            <a:r>
              <a:rPr lang="en-US" altLang="en-NL" sz="2800"/>
              <a:t>…..7 to 10 degrees centigrade for inexpensive types &amp; up to 13 degrees for fine mature ones</a:t>
            </a:r>
          </a:p>
          <a:p>
            <a:pPr>
              <a:buFontTx/>
              <a:buBlip>
                <a:blip r:embed="rId2"/>
              </a:buBlip>
            </a:pPr>
            <a:endParaRPr lang="en-US" altLang="en-NL" sz="2800"/>
          </a:p>
          <a:p>
            <a:pPr>
              <a:buFontTx/>
              <a:buBlip>
                <a:blip r:embed="rId2"/>
              </a:buBlip>
            </a:pPr>
            <a:r>
              <a:rPr lang="en-US" altLang="en-NL" sz="2800"/>
              <a:t>……….In a tulip or a flute. Pour slowly into a slightly tilted glass</a:t>
            </a:r>
          </a:p>
          <a:p>
            <a:endParaRPr lang="en-US" altLang="en-NL" sz="2800"/>
          </a:p>
          <a:p>
            <a:endParaRPr lang="en-US" altLang="en-NL" sz="2800"/>
          </a:p>
        </p:txBody>
      </p:sp>
    </p:spTree>
  </p:cSld>
  <p:clrMapOvr>
    <a:masterClrMapping/>
  </p:clrMapOvr>
  <p:transition>
    <p:zoom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B5475B5C-BB59-4D25-80DE-E857D311D0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914400"/>
          </a:xfrm>
          <a:solidFill>
            <a:srgbClr val="FFFF66"/>
          </a:solidFill>
        </p:spPr>
        <p:txBody>
          <a:bodyPr/>
          <a:lstStyle/>
          <a:p>
            <a:r>
              <a:rPr lang="en-US" altLang="en-NL"/>
              <a:t>SERVICE OF CHAMPAGNE</a:t>
            </a:r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34474A6F-F8EA-457B-BA3D-7A9953272F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Blip>
                <a:blip r:embed="rId2"/>
              </a:buBlip>
            </a:pPr>
            <a:r>
              <a:rPr lang="en-US" altLang="en-NL" sz="3000" b="1" i="1"/>
              <a:t>How much</a:t>
            </a:r>
            <a:r>
              <a:rPr lang="en-US" altLang="en-NL" sz="3000" b="1"/>
              <a:t>…..</a:t>
            </a:r>
            <a:r>
              <a:rPr lang="en-US" altLang="en-NL" sz="3000"/>
              <a:t>3/4</a:t>
            </a:r>
            <a:r>
              <a:rPr lang="en-US" altLang="en-NL" sz="3000" baseline="30000"/>
              <a:t>th</a:t>
            </a:r>
            <a:r>
              <a:rPr lang="en-US" altLang="en-NL" sz="3000"/>
              <a:t> of a glass</a:t>
            </a:r>
          </a:p>
          <a:p>
            <a:pPr>
              <a:buFontTx/>
              <a:buBlip>
                <a:blip r:embed="rId2"/>
              </a:buBlip>
            </a:pPr>
            <a:endParaRPr lang="en-US" altLang="en-NL" sz="3000"/>
          </a:p>
          <a:p>
            <a:pPr>
              <a:buFontTx/>
              <a:buBlip>
                <a:blip r:embed="rId2"/>
              </a:buBlip>
            </a:pPr>
            <a:r>
              <a:rPr lang="en-US" altLang="en-NL" sz="3000" b="1" i="1"/>
              <a:t>What to Look For……</a:t>
            </a:r>
            <a:r>
              <a:rPr lang="en-US" altLang="en-NL" sz="3000"/>
              <a:t>Plenty of pressure behind the cork, total clarity &amp; indefinite “mousse”</a:t>
            </a:r>
          </a:p>
        </p:txBody>
      </p:sp>
    </p:spTree>
  </p:cSld>
  <p:clrMapOvr>
    <a:masterClrMapping/>
  </p:clrMapOvr>
  <p:transition>
    <p:zoom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F4428BF1-AD00-43D9-9DEC-468F12BE8B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04800"/>
            <a:ext cx="7772400" cy="1143000"/>
          </a:xfrm>
          <a:solidFill>
            <a:srgbClr val="FFFF66"/>
          </a:solidFill>
        </p:spPr>
        <p:txBody>
          <a:bodyPr/>
          <a:lstStyle/>
          <a:p>
            <a:r>
              <a:rPr lang="en-US" altLang="en-NL"/>
              <a:t>CHAMPAGNE HOUSES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C7D73796-3C1C-4031-9F3F-9E2033BC90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Blip>
                <a:blip r:embed="rId2"/>
              </a:buBlip>
            </a:pPr>
            <a:r>
              <a:rPr lang="en-US" altLang="en-NL" sz="2800"/>
              <a:t>Krug</a:t>
            </a:r>
          </a:p>
          <a:p>
            <a:pPr>
              <a:buFontTx/>
              <a:buBlip>
                <a:blip r:embed="rId2"/>
              </a:buBlip>
            </a:pPr>
            <a:r>
              <a:rPr lang="en-US" altLang="en-NL" sz="2800"/>
              <a:t>Piper Heidsieck</a:t>
            </a:r>
          </a:p>
          <a:p>
            <a:pPr>
              <a:buFontTx/>
              <a:buBlip>
                <a:blip r:embed="rId2"/>
              </a:buBlip>
            </a:pPr>
            <a:r>
              <a:rPr lang="en-US" altLang="en-NL" sz="2800"/>
              <a:t>Moet et Chandon</a:t>
            </a:r>
          </a:p>
          <a:p>
            <a:pPr>
              <a:buFontTx/>
              <a:buBlip>
                <a:blip r:embed="rId2"/>
              </a:buBlip>
            </a:pPr>
            <a:r>
              <a:rPr lang="en-US" altLang="en-NL" sz="2800"/>
              <a:t>Bollinger</a:t>
            </a:r>
          </a:p>
          <a:p>
            <a:pPr>
              <a:buFontTx/>
              <a:buBlip>
                <a:blip r:embed="rId2"/>
              </a:buBlip>
            </a:pPr>
            <a:r>
              <a:rPr lang="en-US" altLang="en-NL" sz="2800"/>
              <a:t>Tattinger</a:t>
            </a:r>
          </a:p>
          <a:p>
            <a:pPr>
              <a:buFontTx/>
              <a:buBlip>
                <a:blip r:embed="rId2"/>
              </a:buBlip>
            </a:pPr>
            <a:r>
              <a:rPr lang="en-US" altLang="en-NL" sz="2800"/>
              <a:t>Veuve Cliquot</a:t>
            </a:r>
          </a:p>
          <a:p>
            <a:pPr>
              <a:buFontTx/>
              <a:buBlip>
                <a:blip r:embed="rId2"/>
              </a:buBlip>
            </a:pPr>
            <a:r>
              <a:rPr lang="en-US" altLang="en-NL" sz="2800"/>
              <a:t>Louis Roederer</a:t>
            </a:r>
          </a:p>
          <a:p>
            <a:pPr>
              <a:buFontTx/>
              <a:buBlip>
                <a:blip r:embed="rId2"/>
              </a:buBlip>
            </a:pPr>
            <a:r>
              <a:rPr lang="en-US" altLang="en-NL" sz="2800"/>
              <a:t>G.H Mumm </a:t>
            </a:r>
          </a:p>
          <a:p>
            <a:pPr>
              <a:buFontTx/>
              <a:buBlip>
                <a:blip r:embed="rId2"/>
              </a:buBlip>
            </a:pPr>
            <a:endParaRPr lang="en-US" altLang="en-NL" sz="2800"/>
          </a:p>
        </p:txBody>
      </p:sp>
    </p:spTree>
  </p:cSld>
  <p:clrMapOvr>
    <a:masterClrMapping/>
  </p:clrMapOvr>
  <p:transition>
    <p:zoom/>
  </p:transition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00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A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661</TotalTime>
  <Words>1172</Words>
  <Application>Microsoft Office PowerPoint</Application>
  <PresentationFormat>On-screen Show (4:3)</PresentationFormat>
  <Paragraphs>243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6" baseType="lpstr">
      <vt:lpstr>Times New Roman</vt:lpstr>
      <vt:lpstr>Coronet</vt:lpstr>
      <vt:lpstr>Default Design</vt:lpstr>
      <vt:lpstr>The eponymous wines of Champagne carry a celebration in the mere mention of their name. For Champagne is the wine of joy par excellence. The wine that makes all people beautiful, a wine that epitomises the whole art of living.Furthermore there is no name that is more shamefully plagiarised around the world </vt:lpstr>
      <vt:lpstr> HISTORY OF CHAMPAGNE </vt:lpstr>
      <vt:lpstr> HISTORY OF CHAMPAGNE </vt:lpstr>
      <vt:lpstr>PowerPoint Presentation</vt:lpstr>
      <vt:lpstr> GEOGRAPHY OF CHAMPAGNE </vt:lpstr>
      <vt:lpstr> GEOGRAPHY OF CHAMPAGNE </vt:lpstr>
      <vt:lpstr> GEOGRAPHY OF CHAMPAGNE </vt:lpstr>
      <vt:lpstr>PowerPoint Presentation</vt:lpstr>
      <vt:lpstr> THE REGION </vt:lpstr>
      <vt:lpstr> THE REGION </vt:lpstr>
      <vt:lpstr> GRAPE VARIETY </vt:lpstr>
      <vt:lpstr> THE METHODE CHAMPENOISE </vt:lpstr>
      <vt:lpstr> THE METHODE CHAMPENOISE </vt:lpstr>
      <vt:lpstr> THE METHODE CHAMPENOISE </vt:lpstr>
      <vt:lpstr> THE METHODE CHAMPENOISE </vt:lpstr>
      <vt:lpstr> THE METHODE CHAMPENOISE </vt:lpstr>
      <vt:lpstr> THE METHODE CHAMPENOISE </vt:lpstr>
      <vt:lpstr> THE METHODE CHAMPENOISE </vt:lpstr>
      <vt:lpstr> THE METHODE CHAMPENOISE </vt:lpstr>
      <vt:lpstr> THE METHODE CHAMPENOISE </vt:lpstr>
      <vt:lpstr> THE METHODE CHAMPENOISE </vt:lpstr>
      <vt:lpstr>PowerPoint Presentation</vt:lpstr>
      <vt:lpstr> THE METHODE CHAMPENOISE </vt:lpstr>
      <vt:lpstr>PowerPoint Presentation</vt:lpstr>
      <vt:lpstr>PowerPoint Presentation</vt:lpstr>
      <vt:lpstr>PowerPoint Presentation</vt:lpstr>
      <vt:lpstr> THE METHODE CHAMPENOISE </vt:lpstr>
      <vt:lpstr> THE METHODE CHAMPENOISE </vt:lpstr>
      <vt:lpstr> THE METHODE CHAMPENOISE </vt:lpstr>
      <vt:lpstr>PowerPoint Presentation</vt:lpstr>
      <vt:lpstr> THE METHODE CHAMPENOISE </vt:lpstr>
      <vt:lpstr>LEVELS OF SWEETNESS</vt:lpstr>
      <vt:lpstr>CHAMPAGNE CORKS</vt:lpstr>
      <vt:lpstr>STYLES OF CHAMPAGNE</vt:lpstr>
      <vt:lpstr>STYLES OF CHAMPAGNE</vt:lpstr>
      <vt:lpstr>PowerPoint Presentation</vt:lpstr>
      <vt:lpstr>BOTTLE SIZES</vt:lpstr>
      <vt:lpstr>PowerPoint Presentation</vt:lpstr>
      <vt:lpstr>OTHER METHODS OF PRODUCING “THE SPARKLE”</vt:lpstr>
      <vt:lpstr>OTHER SPARKLING WINES</vt:lpstr>
      <vt:lpstr> SERVICE OF CHAMPAGNE </vt:lpstr>
      <vt:lpstr>SERVICE OF CHAMPAGNE</vt:lpstr>
      <vt:lpstr>CHAMPAGNE HOUSES</vt:lpstr>
    </vt:vector>
  </TitlesOfParts>
  <Company>OCLD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eponymous wines of Champagne carry a celebration in the mere mention of their name. For Champagne is the wine of joy par excellence. The wine that makes all people beautiful, a wine that epitomises the whole art of living.Furthermore there is no name that is more shamefully plagiarised around the world</dc:title>
  <dc:creator/>
  <cp:lastModifiedBy>Menno de Boer</cp:lastModifiedBy>
  <cp:revision>69</cp:revision>
  <dcterms:created xsi:type="dcterms:W3CDTF">2000-10-17T02:48:44Z</dcterms:created>
  <dcterms:modified xsi:type="dcterms:W3CDTF">2020-05-21T10:17:22Z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TAG2">
    <vt:lpwstr>0008000a090000000000010280b00207e700052003a000</vt:lpwstr>
  </property>
</Properties>
</file>